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3" r:id="rId5"/>
    <p:sldId id="258" r:id="rId6"/>
    <p:sldId id="257" r:id="rId7"/>
    <p:sldId id="266" r:id="rId8"/>
    <p:sldId id="260" r:id="rId9"/>
    <p:sldId id="267" r:id="rId1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D5D"/>
    <a:srgbClr val="FFFFFF"/>
    <a:srgbClr val="001759"/>
    <a:srgbClr val="7A8BAC"/>
    <a:srgbClr val="FF0000"/>
    <a:srgbClr val="ED8D7D"/>
    <a:srgbClr val="D3A697"/>
    <a:srgbClr val="BCA697"/>
    <a:srgbClr val="CD4125"/>
    <a:srgbClr val="862A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63"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the Pihl Jensen" userId="0ea90a84-b54f-41ee-a804-4f85afbd6615" providerId="ADAL" clId="{38D0ED65-4987-43A9-92B1-90DE8CBAD1A0}"/>
    <pc:docChg chg="custSel modSld">
      <pc:chgData name="Grethe Pihl Jensen" userId="0ea90a84-b54f-41ee-a804-4f85afbd6615" providerId="ADAL" clId="{38D0ED65-4987-43A9-92B1-90DE8CBAD1A0}" dt="2025-10-08T08:34:36.032" v="0" actId="478"/>
      <pc:docMkLst>
        <pc:docMk/>
      </pc:docMkLst>
      <pc:sldChg chg="delSp mod">
        <pc:chgData name="Grethe Pihl Jensen" userId="0ea90a84-b54f-41ee-a804-4f85afbd6615" providerId="ADAL" clId="{38D0ED65-4987-43A9-92B1-90DE8CBAD1A0}" dt="2025-10-08T08:34:36.032" v="0" actId="478"/>
        <pc:sldMkLst>
          <pc:docMk/>
          <pc:sldMk cId="2240570489" sldId="267"/>
        </pc:sldMkLst>
        <pc:spChg chg="del">
          <ac:chgData name="Grethe Pihl Jensen" userId="0ea90a84-b54f-41ee-a804-4f85afbd6615" providerId="ADAL" clId="{38D0ED65-4987-43A9-92B1-90DE8CBAD1A0}" dt="2025-10-08T08:34:36.032" v="0" actId="478"/>
          <ac:spMkLst>
            <pc:docMk/>
            <pc:sldMk cId="2240570489" sldId="267"/>
            <ac:spMk id="3" creationId="{9D041E2B-8A22-F738-AABF-608E1F460B6F}"/>
          </ac:spMkLst>
        </pc:spChg>
      </pc:sldChg>
    </pc:docChg>
  </pc:docChgLst>
  <pc:docChgLst>
    <pc:chgData name="Julie Østergaard" userId="26aed2bd-2dea-482c-88bf-9aa1f2827921" providerId="ADAL" clId="{FD1EFE7D-5C14-4AB8-A083-682A3772EED7}"/>
    <pc:docChg chg="undo custSel addSld delSld modSld sldOrd">
      <pc:chgData name="Julie Østergaard" userId="26aed2bd-2dea-482c-88bf-9aa1f2827921" providerId="ADAL" clId="{FD1EFE7D-5C14-4AB8-A083-682A3772EED7}" dt="2025-09-03T06:38:00.649" v="601" actId="20577"/>
      <pc:docMkLst>
        <pc:docMk/>
      </pc:docMkLst>
      <pc:sldChg chg="addSp delSp modSp mod">
        <pc:chgData name="Julie Østergaard" userId="26aed2bd-2dea-482c-88bf-9aa1f2827921" providerId="ADAL" clId="{FD1EFE7D-5C14-4AB8-A083-682A3772EED7}" dt="2025-09-02T04:41:13.465" v="7" actId="478"/>
        <pc:sldMkLst>
          <pc:docMk/>
          <pc:sldMk cId="3177225230" sldId="257"/>
        </pc:sldMkLst>
      </pc:sldChg>
      <pc:sldChg chg="addSp delSp modSp mod ord">
        <pc:chgData name="Julie Østergaard" userId="26aed2bd-2dea-482c-88bf-9aa1f2827921" providerId="ADAL" clId="{FD1EFE7D-5C14-4AB8-A083-682A3772EED7}" dt="2025-09-02T05:20:20.879" v="301" actId="20578"/>
        <pc:sldMkLst>
          <pc:docMk/>
          <pc:sldMk cId="1798643594" sldId="258"/>
        </pc:sldMkLst>
      </pc:sldChg>
      <pc:sldChg chg="addSp delSp modSp del mod">
        <pc:chgData name="Julie Østergaard" userId="26aed2bd-2dea-482c-88bf-9aa1f2827921" providerId="ADAL" clId="{FD1EFE7D-5C14-4AB8-A083-682A3772EED7}" dt="2025-09-02T04:44:48.883" v="40" actId="47"/>
        <pc:sldMkLst>
          <pc:docMk/>
          <pc:sldMk cId="2508831734" sldId="259"/>
        </pc:sldMkLst>
      </pc:sldChg>
      <pc:sldChg chg="addSp delSp modSp mod">
        <pc:chgData name="Julie Østergaard" userId="26aed2bd-2dea-482c-88bf-9aa1f2827921" providerId="ADAL" clId="{FD1EFE7D-5C14-4AB8-A083-682A3772EED7}" dt="2025-09-03T06:36:21.312" v="600" actId="1076"/>
        <pc:sldMkLst>
          <pc:docMk/>
          <pc:sldMk cId="502101245" sldId="260"/>
        </pc:sldMkLst>
      </pc:sldChg>
      <pc:sldChg chg="addSp delSp modSp mod">
        <pc:chgData name="Julie Østergaard" userId="26aed2bd-2dea-482c-88bf-9aa1f2827921" providerId="ADAL" clId="{FD1EFE7D-5C14-4AB8-A083-682A3772EED7}" dt="2025-09-03T06:38:00.649" v="601" actId="20577"/>
        <pc:sldMkLst>
          <pc:docMk/>
          <pc:sldMk cId="1190468290" sldId="263"/>
        </pc:sldMkLst>
      </pc:sldChg>
      <pc:sldChg chg="modSp del mod">
        <pc:chgData name="Julie Østergaard" userId="26aed2bd-2dea-482c-88bf-9aa1f2827921" providerId="ADAL" clId="{FD1EFE7D-5C14-4AB8-A083-682A3772EED7}" dt="2025-09-02T05:01:15.495" v="102" actId="47"/>
        <pc:sldMkLst>
          <pc:docMk/>
          <pc:sldMk cId="209736753" sldId="264"/>
        </pc:sldMkLst>
      </pc:sldChg>
      <pc:sldChg chg="del">
        <pc:chgData name="Julie Østergaard" userId="26aed2bd-2dea-482c-88bf-9aa1f2827921" providerId="ADAL" clId="{FD1EFE7D-5C14-4AB8-A083-682A3772EED7}" dt="2025-09-02T04:44:07.641" v="35" actId="47"/>
        <pc:sldMkLst>
          <pc:docMk/>
          <pc:sldMk cId="3098526336" sldId="265"/>
        </pc:sldMkLst>
      </pc:sldChg>
      <pc:sldChg chg="delSp add mod ord">
        <pc:chgData name="Julie Østergaard" userId="26aed2bd-2dea-482c-88bf-9aa1f2827921" providerId="ADAL" clId="{FD1EFE7D-5C14-4AB8-A083-682A3772EED7}" dt="2025-09-02T04:43:02.149" v="23"/>
        <pc:sldMkLst>
          <pc:docMk/>
          <pc:sldMk cId="3314802006" sldId="266"/>
        </pc:sldMkLst>
      </pc:sldChg>
      <pc:sldChg chg="addSp delSp modSp new mod">
        <pc:chgData name="Julie Østergaard" userId="26aed2bd-2dea-482c-88bf-9aa1f2827921" providerId="ADAL" clId="{FD1EFE7D-5C14-4AB8-A083-682A3772EED7}" dt="2025-09-03T06:36:10.289" v="599" actId="1038"/>
        <pc:sldMkLst>
          <pc:docMk/>
          <pc:sldMk cId="2240570489" sldId="267"/>
        </pc:sldMkLst>
      </pc:sldChg>
    </pc:docChg>
  </pc:docChgLst>
  <pc:docChgLst>
    <pc:chgData name="Grethe Pihl Jensen" userId="0ea90a84-b54f-41ee-a804-4f85afbd6615" providerId="ADAL" clId="{78F17EE4-0E99-4D90-A950-26BF25C2979D}"/>
    <pc:docChg chg="undo custSel modSld sldOrd">
      <pc:chgData name="Grethe Pihl Jensen" userId="0ea90a84-b54f-41ee-a804-4f85afbd6615" providerId="ADAL" clId="{78F17EE4-0E99-4D90-A950-26BF25C2979D}" dt="2025-09-03T10:12:23.847" v="855" actId="1076"/>
      <pc:docMkLst>
        <pc:docMk/>
      </pc:docMkLst>
      <pc:sldChg chg="modSp mod">
        <pc:chgData name="Grethe Pihl Jensen" userId="0ea90a84-b54f-41ee-a804-4f85afbd6615" providerId="ADAL" clId="{78F17EE4-0E99-4D90-A950-26BF25C2979D}" dt="2025-09-03T06:47:35.626" v="188" actId="20577"/>
        <pc:sldMkLst>
          <pc:docMk/>
          <pc:sldMk cId="3177225230" sldId="257"/>
        </pc:sldMkLst>
      </pc:sldChg>
      <pc:sldChg chg="addSp delSp modSp mod ord">
        <pc:chgData name="Grethe Pihl Jensen" userId="0ea90a84-b54f-41ee-a804-4f85afbd6615" providerId="ADAL" clId="{78F17EE4-0E99-4D90-A950-26BF25C2979D}" dt="2025-09-03T10:12:23.847" v="855" actId="1076"/>
        <pc:sldMkLst>
          <pc:docMk/>
          <pc:sldMk cId="1798643594" sldId="258"/>
        </pc:sldMkLst>
      </pc:sldChg>
      <pc:sldChg chg="addSp modSp mod">
        <pc:chgData name="Grethe Pihl Jensen" userId="0ea90a84-b54f-41ee-a804-4f85afbd6615" providerId="ADAL" clId="{78F17EE4-0E99-4D90-A950-26BF25C2979D}" dt="2025-09-03T09:47:20.871" v="847" actId="1076"/>
        <pc:sldMkLst>
          <pc:docMk/>
          <pc:sldMk cId="502101245" sldId="260"/>
        </pc:sldMkLst>
      </pc:sldChg>
      <pc:sldChg chg="addSp modSp mod">
        <pc:chgData name="Grethe Pihl Jensen" userId="0ea90a84-b54f-41ee-a804-4f85afbd6615" providerId="ADAL" clId="{78F17EE4-0E99-4D90-A950-26BF25C2979D}" dt="2025-09-03T09:42:42.187" v="844" actId="20577"/>
        <pc:sldMkLst>
          <pc:docMk/>
          <pc:sldMk cId="2240570489" sldId="26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Diagram%20i%20Microsoft%20PowerPoint"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0"/>
                <c:order val="0"/>
                <c:val>
                  <c:numLit>
                    <c:ptCount val="0"/>
                  </c:numLit>
                </c:val>
                <c:extLst>
                  <c:ext xmlns:c16="http://schemas.microsoft.com/office/drawing/2014/chart" uri="{C3380CC4-5D6E-409C-BE32-E72D297353CC}">
                    <c16:uniqueId val="{00000000-9903-47E3-86AE-212EE5E446EA}"/>
                  </c:ext>
                </c:extLst>
              </c15:ser>
            </c15:filteredPieSeries>
          </c:ext>
        </c:extLst>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FC3A-4AC2-8E2F-DCF1F82E539C}"/>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FC3A-4AC2-8E2F-DCF1F82E539C}"/>
              </c:ext>
            </c:extLst>
          </c:dPt>
          <c:val>
            <c:numRef>
              <c:f>'[Diagram i Microsoft PowerPoint]Ark1'!$B$2:$B$3</c:f>
              <c:numCache>
                <c:formatCode>General</c:formatCode>
                <c:ptCount val="2"/>
                <c:pt idx="0">
                  <c:v>98.3</c:v>
                </c:pt>
                <c:pt idx="1">
                  <c:v>1.7</c:v>
                </c:pt>
              </c:numCache>
            </c:numRef>
          </c:val>
          <c:extLst>
            <c:ext xmlns:c16="http://schemas.microsoft.com/office/drawing/2014/chart" uri="{C3380CC4-5D6E-409C-BE32-E72D297353CC}">
              <c16:uniqueId val="{00000004-FC3A-4AC2-8E2F-DCF1F82E53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347FF4-91C9-4C4D-A3A3-EC6193AB9D28}" type="datetimeFigureOut">
              <a:rPr lang="da-DK" smtClean="0"/>
              <a:t>08-10-2025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EF686F-D883-4C75-9686-ABFE06646DD4}" type="slidenum">
              <a:rPr lang="da-DK" smtClean="0"/>
              <a:t>‹nr.›</a:t>
            </a:fld>
            <a:endParaRPr lang="da-DK"/>
          </a:p>
        </p:txBody>
      </p:sp>
    </p:spTree>
    <p:extLst>
      <p:ext uri="{BB962C8B-B14F-4D97-AF65-F5344CB8AC3E}">
        <p14:creationId xmlns:p14="http://schemas.microsoft.com/office/powerpoint/2010/main" val="747433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Gul markering: Hvilke nøgletal vil I vise? Hvor meget skal med, når det ‘bare’ er en pixiudgave og hvor meget vil I henvise til at man kan læse i den rigtige rapport?</a:t>
            </a:r>
          </a:p>
        </p:txBody>
      </p:sp>
      <p:sp>
        <p:nvSpPr>
          <p:cNvPr id="4" name="Pladsholder til slidenummer 3"/>
          <p:cNvSpPr>
            <a:spLocks noGrp="1"/>
          </p:cNvSpPr>
          <p:nvPr>
            <p:ph type="sldNum" sz="quarter" idx="5"/>
          </p:nvPr>
        </p:nvSpPr>
        <p:spPr/>
        <p:txBody>
          <a:bodyPr/>
          <a:lstStyle/>
          <a:p>
            <a:fld id="{E1EF686F-D883-4C75-9686-ABFE06646DD4}" type="slidenum">
              <a:rPr lang="da-DK" smtClean="0"/>
              <a:t>2</a:t>
            </a:fld>
            <a:endParaRPr lang="da-DK"/>
          </a:p>
        </p:txBody>
      </p:sp>
    </p:spTree>
    <p:extLst>
      <p:ext uri="{BB962C8B-B14F-4D97-AF65-F5344CB8AC3E}">
        <p14:creationId xmlns:p14="http://schemas.microsoft.com/office/powerpoint/2010/main" val="3455332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E1EF686F-D883-4C75-9686-ABFE06646DD4}" type="slidenum">
              <a:rPr lang="da-DK" smtClean="0"/>
              <a:t>5</a:t>
            </a:fld>
            <a:endParaRPr lang="da-DK"/>
          </a:p>
        </p:txBody>
      </p:sp>
    </p:spTree>
    <p:extLst>
      <p:ext uri="{BB962C8B-B14F-4D97-AF65-F5344CB8AC3E}">
        <p14:creationId xmlns:p14="http://schemas.microsoft.com/office/powerpoint/2010/main" val="427469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3E4DC3-1584-EFBE-B27B-F9F976B3C8C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33468C57-6E0A-7B27-1037-A2F811B8F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9477FA1-2807-5B64-C161-CD8B9D3CF865}"/>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993BD749-5920-086B-3E40-1D9579F8D6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DE06CA2-B081-B986-E62B-9BAB3741E2C1}"/>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216776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CCDB0C-DE8C-3032-6B53-C048A5F637D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5A7A589-58D0-E4A8-C358-DAF807168F2A}"/>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42E4596-4B98-C07F-D89F-9C545E318510}"/>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0BB4C454-4502-A153-D3C2-3BBFD77B74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5296600-FDC6-B778-573F-6EC23CED45F1}"/>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333336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80D8A0-EC95-894B-C6E2-022F870E8432}"/>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13DDBB76-99B2-FF8F-6C1D-F5CBE66953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669E241-8D90-E27A-6004-D31472007F8F}"/>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79DD6A33-8E0E-C771-9896-C288F4A222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1B23967-92EB-CF7E-2A40-EE5A3D131261}"/>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351246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14744-92CF-1958-4BFB-CEA0397B3D1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B8A243C-EE5C-CEFB-AFE9-34C2322D68C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0E1B9A5-CAFB-E081-E86A-C11C3CE2549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2FD6BF0-DBC4-FBB1-32C2-433519C3BFB4}"/>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6" name="Pladsholder til sidefod 5">
            <a:extLst>
              <a:ext uri="{FF2B5EF4-FFF2-40B4-BE49-F238E27FC236}">
                <a16:creationId xmlns:a16="http://schemas.microsoft.com/office/drawing/2014/main" id="{FAEB5CC2-A58F-BC05-5308-D44749C110F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4275C3-AC5C-3D5B-30F4-DB30C89ECB3E}"/>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611069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069D64-4F26-22A6-91C6-5E8B02607FF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F662254-7304-DF95-B281-73CA646C66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0451330-38C7-3BA8-4C9E-20037775519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86407A22-08B1-96CD-B262-9D91F4162A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BCAF90F-325A-E241-5A6A-97F87000C7E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94427D3-ED84-1F43-CD1E-8632674DA5D0}"/>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8" name="Pladsholder til sidefod 7">
            <a:extLst>
              <a:ext uri="{FF2B5EF4-FFF2-40B4-BE49-F238E27FC236}">
                <a16:creationId xmlns:a16="http://schemas.microsoft.com/office/drawing/2014/main" id="{9F1996D9-78B3-E6E9-295B-5D4661EF4D1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BDB7EE61-1885-075D-893D-AB33F9115DE2}"/>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323698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32F02-9990-98F1-06B2-A6E5B315FA52}"/>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A405F43-A8C5-C41D-6027-B2AACDA8C060}"/>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4" name="Pladsholder til sidefod 3">
            <a:extLst>
              <a:ext uri="{FF2B5EF4-FFF2-40B4-BE49-F238E27FC236}">
                <a16:creationId xmlns:a16="http://schemas.microsoft.com/office/drawing/2014/main" id="{81052B7A-5AE3-3248-C387-02D064A896B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D2AA8647-939D-A7B0-C173-4CBA2C7679A9}"/>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286782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888F8BA-3652-B003-310B-35678EDBF57A}"/>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3" name="Pladsholder til sidefod 2">
            <a:extLst>
              <a:ext uri="{FF2B5EF4-FFF2-40B4-BE49-F238E27FC236}">
                <a16:creationId xmlns:a16="http://schemas.microsoft.com/office/drawing/2014/main" id="{8F3435CC-403F-D5BA-A0E0-14AC2396AC2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C3CBC5F-2399-2173-CF34-31A241D0F3AF}"/>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2183557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8650CF-4C85-3C0D-FA66-868C16BABD0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FCE90FE-BAE3-314F-337E-BA14D6BB47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1503D81-CA74-0CA1-835D-58F6A7BD3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C25AB71-4E39-BBD7-B89B-AE4DA0208386}"/>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6" name="Pladsholder til sidefod 5">
            <a:extLst>
              <a:ext uri="{FF2B5EF4-FFF2-40B4-BE49-F238E27FC236}">
                <a16:creationId xmlns:a16="http://schemas.microsoft.com/office/drawing/2014/main" id="{121C67BC-27F4-3D9B-907C-92088F1CB48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BDA59F7-5637-AA5F-6F09-B3DF7AE364FD}"/>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671369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AE4A6-2BC7-E829-4F2F-0F7C68C9C24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1FDA0B6-5FA4-F994-ECD4-5C9A3165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F780BD3-0E07-CFFC-9F17-FD07189B16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86EF8C6-944B-7C47-D7FE-8FC2270260AC}"/>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6" name="Pladsholder til sidefod 5">
            <a:extLst>
              <a:ext uri="{FF2B5EF4-FFF2-40B4-BE49-F238E27FC236}">
                <a16:creationId xmlns:a16="http://schemas.microsoft.com/office/drawing/2014/main" id="{3F299E75-C34D-F056-E638-E78AED64D8B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550AB6-6B3B-47A1-F900-04311B8E5080}"/>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6220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D51B0B-DE2A-728A-83DD-E9C1F192D78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375712B-0699-D98B-2039-AE91D6B01B2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E3E38B-DA93-E65C-F6BC-2EC356D954DD}"/>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32277F16-F0F1-04F6-83B0-7459EB95B38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67FAC14-9734-5AB7-77E6-7AF53491FA2B}"/>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370167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D75A5FE-1473-635B-985C-ECF50D1E276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EFBDB3C-7B24-52ED-BFAD-118A6CF647A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3ADEF30-B53A-646A-35A8-E652EA53D664}"/>
              </a:ext>
            </a:extLst>
          </p:cNvPr>
          <p:cNvSpPr>
            <a:spLocks noGrp="1"/>
          </p:cNvSpPr>
          <p:nvPr>
            <p:ph type="dt" sz="half" idx="10"/>
          </p:nvPr>
        </p:nvSpPr>
        <p:spPr/>
        <p:txBody>
          <a:body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66206331-7A8D-932D-D3E4-5E825DEFAF4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F9C5138-BC45-6D2B-49E4-6013CD97CFC7}"/>
              </a:ext>
            </a:extLst>
          </p:cNvPr>
          <p:cNvSpPr>
            <a:spLocks noGrp="1"/>
          </p:cNvSpPr>
          <p:nvPr>
            <p:ph type="sldNum" sz="quarter" idx="12"/>
          </p:nvPr>
        </p:nvSpPr>
        <p:spPr/>
        <p:txBody>
          <a:bodyPr/>
          <a:lstStyle/>
          <a:p>
            <a:fld id="{0CC0C3A4-CEE0-49B5-A08F-873918868841}" type="slidenum">
              <a:rPr lang="da-DK" smtClean="0"/>
              <a:t>‹nr.›</a:t>
            </a:fld>
            <a:endParaRPr lang="da-DK"/>
          </a:p>
        </p:txBody>
      </p:sp>
    </p:spTree>
    <p:extLst>
      <p:ext uri="{BB962C8B-B14F-4D97-AF65-F5344CB8AC3E}">
        <p14:creationId xmlns:p14="http://schemas.microsoft.com/office/powerpoint/2010/main" val="194539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66F36D5-1211-A79D-ADEC-F7CC58D735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73F3C16-923B-5A8E-3713-1D47D4AB7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D1D3B83-DA6F-1046-B728-81F30642F3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B46AD9-11E2-45F3-943E-7E9CB195CA25}" type="datetimeFigureOut">
              <a:rPr lang="da-DK" smtClean="0"/>
              <a:t>08-10-2025</a:t>
            </a:fld>
            <a:endParaRPr lang="da-DK"/>
          </a:p>
        </p:txBody>
      </p:sp>
      <p:sp>
        <p:nvSpPr>
          <p:cNvPr id="5" name="Pladsholder til sidefod 4">
            <a:extLst>
              <a:ext uri="{FF2B5EF4-FFF2-40B4-BE49-F238E27FC236}">
                <a16:creationId xmlns:a16="http://schemas.microsoft.com/office/drawing/2014/main" id="{52645BF5-B740-B911-5B49-7FF9725B1C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0E2D6F68-FE34-208F-E844-C1BC1562E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C0C3A4-CEE0-49B5-A08F-873918868841}" type="slidenum">
              <a:rPr lang="da-DK" smtClean="0"/>
              <a:t>‹nr.›</a:t>
            </a:fld>
            <a:endParaRPr lang="da-DK"/>
          </a:p>
        </p:txBody>
      </p:sp>
    </p:spTree>
    <p:extLst>
      <p:ext uri="{BB962C8B-B14F-4D97-AF65-F5344CB8AC3E}">
        <p14:creationId xmlns:p14="http://schemas.microsoft.com/office/powerpoint/2010/main" val="3251177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hyperlink" Target="mailto:ulla@msh.d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hyperlink" Target="mailto:soeren@msh.d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52774-1CD2-A437-BAB6-D4A9BF84FA26}"/>
            </a:ext>
          </a:extLst>
        </p:cNvPr>
        <p:cNvGrpSpPr/>
        <p:nvPr/>
      </p:nvGrpSpPr>
      <p:grpSpPr>
        <a:xfrm>
          <a:off x="0" y="0"/>
          <a:ext cx="0" cy="0"/>
          <a:chOff x="0" y="0"/>
          <a:chExt cx="0" cy="0"/>
        </a:xfrm>
      </p:grpSpPr>
      <p:pic>
        <p:nvPicPr>
          <p:cNvPr id="4" name="Billede 3" descr="Et billede, der indeholder udendørs, sky, bygning, Kompositmateriale&#10;&#10;AI-genereret indhold kan være ukorrekt.">
            <a:extLst>
              <a:ext uri="{FF2B5EF4-FFF2-40B4-BE49-F238E27FC236}">
                <a16:creationId xmlns:a16="http://schemas.microsoft.com/office/drawing/2014/main" id="{D6F6F391-1B9C-DD38-8235-184B301CEB16}"/>
              </a:ext>
            </a:extLst>
          </p:cNvPr>
          <p:cNvPicPr>
            <a:picLocks noChangeAspect="1"/>
          </p:cNvPicPr>
          <p:nvPr/>
        </p:nvPicPr>
        <p:blipFill>
          <a:blip r:embed="rId2">
            <a:extLst>
              <a:ext uri="{28A0092B-C50C-407E-A947-70E740481C1C}">
                <a14:useLocalDpi xmlns:a14="http://schemas.microsoft.com/office/drawing/2010/main" val="0"/>
              </a:ext>
            </a:extLst>
          </a:blip>
          <a:srcRect l="9007" r="14076"/>
          <a:stretch>
            <a:fillRect/>
          </a:stretch>
        </p:blipFill>
        <p:spPr>
          <a:xfrm>
            <a:off x="2286684" y="3522077"/>
            <a:ext cx="1648100" cy="2856931"/>
          </a:xfrm>
          <a:prstGeom prst="rect">
            <a:avLst/>
          </a:prstGeom>
        </p:spPr>
      </p:pic>
      <p:sp>
        <p:nvSpPr>
          <p:cNvPr id="5" name="Footer Placeholder 3">
            <a:extLst>
              <a:ext uri="{FF2B5EF4-FFF2-40B4-BE49-F238E27FC236}">
                <a16:creationId xmlns:a16="http://schemas.microsoft.com/office/drawing/2014/main" id="{2EA58EE7-C024-C002-3E02-50AE5CA3E21F}"/>
              </a:ext>
            </a:extLst>
          </p:cNvPr>
          <p:cNvSpPr txBox="1">
            <a:spLocks/>
          </p:cNvSpPr>
          <p:nvPr/>
        </p:nvSpPr>
        <p:spPr>
          <a:xfrm>
            <a:off x="6677324" y="1240229"/>
            <a:ext cx="5176690" cy="281214"/>
          </a:xfrm>
          <a:prstGeom prst="rect">
            <a:avLst/>
          </a:prstGeo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2400"/>
              <a:t>ESG- og forretningsindsigter 2024</a:t>
            </a:r>
          </a:p>
        </p:txBody>
      </p:sp>
      <p:pic>
        <p:nvPicPr>
          <p:cNvPr id="3" name="Billede 2">
            <a:extLst>
              <a:ext uri="{FF2B5EF4-FFF2-40B4-BE49-F238E27FC236}">
                <a16:creationId xmlns:a16="http://schemas.microsoft.com/office/drawing/2014/main" id="{DB262318-67FD-0A1D-AE1E-3348F5AE8DF6}"/>
              </a:ext>
            </a:extLst>
          </p:cNvPr>
          <p:cNvPicPr>
            <a:picLocks noChangeAspect="1"/>
          </p:cNvPicPr>
          <p:nvPr/>
        </p:nvPicPr>
        <p:blipFill>
          <a:blip r:embed="rId3"/>
          <a:stretch>
            <a:fillRect/>
          </a:stretch>
        </p:blipFill>
        <p:spPr>
          <a:xfrm>
            <a:off x="337986" y="398059"/>
            <a:ext cx="1669029" cy="2856931"/>
          </a:xfrm>
          <a:prstGeom prst="rect">
            <a:avLst/>
          </a:prstGeom>
        </p:spPr>
      </p:pic>
      <p:pic>
        <p:nvPicPr>
          <p:cNvPr id="11" name="Billede 10">
            <a:extLst>
              <a:ext uri="{FF2B5EF4-FFF2-40B4-BE49-F238E27FC236}">
                <a16:creationId xmlns:a16="http://schemas.microsoft.com/office/drawing/2014/main" id="{8CA094DB-54DB-A273-DACF-AA45EA57E125}"/>
              </a:ext>
            </a:extLst>
          </p:cNvPr>
          <p:cNvPicPr>
            <a:picLocks noChangeAspect="1"/>
          </p:cNvPicPr>
          <p:nvPr/>
        </p:nvPicPr>
        <p:blipFill>
          <a:blip r:embed="rId4"/>
          <a:srcRect t="5635"/>
          <a:stretch>
            <a:fillRect/>
          </a:stretch>
        </p:blipFill>
        <p:spPr>
          <a:xfrm>
            <a:off x="2289616" y="398059"/>
            <a:ext cx="1664731" cy="2856931"/>
          </a:xfrm>
          <a:prstGeom prst="rect">
            <a:avLst/>
          </a:prstGeom>
        </p:spPr>
      </p:pic>
      <p:pic>
        <p:nvPicPr>
          <p:cNvPr id="13" name="Billede 12">
            <a:extLst>
              <a:ext uri="{FF2B5EF4-FFF2-40B4-BE49-F238E27FC236}">
                <a16:creationId xmlns:a16="http://schemas.microsoft.com/office/drawing/2014/main" id="{E2FC3098-5CAA-AAB1-2EBD-DB029968F894}"/>
              </a:ext>
            </a:extLst>
          </p:cNvPr>
          <p:cNvPicPr>
            <a:picLocks noChangeAspect="1"/>
          </p:cNvPicPr>
          <p:nvPr/>
        </p:nvPicPr>
        <p:blipFill>
          <a:blip r:embed="rId5"/>
          <a:srcRect b="24069"/>
          <a:stretch>
            <a:fillRect/>
          </a:stretch>
        </p:blipFill>
        <p:spPr>
          <a:xfrm>
            <a:off x="347610" y="3522077"/>
            <a:ext cx="1659405" cy="2844603"/>
          </a:xfrm>
          <a:prstGeom prst="rect">
            <a:avLst/>
          </a:prstGeom>
        </p:spPr>
      </p:pic>
      <p:pic>
        <p:nvPicPr>
          <p:cNvPr id="1026" name="Picture 2" descr="Mørk &amp; Skov">
            <a:extLst>
              <a:ext uri="{FF2B5EF4-FFF2-40B4-BE49-F238E27FC236}">
                <a16:creationId xmlns:a16="http://schemas.microsoft.com/office/drawing/2014/main" id="{4403645B-1A88-582E-B916-ECCE395FD9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690" y="282358"/>
            <a:ext cx="7555412" cy="900294"/>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id="{4D4C5266-2106-AB37-5693-4D37322CB046}"/>
              </a:ext>
            </a:extLst>
          </p:cNvPr>
          <p:cNvSpPr txBox="1"/>
          <p:nvPr/>
        </p:nvSpPr>
        <p:spPr>
          <a:xfrm>
            <a:off x="4429954" y="2141448"/>
            <a:ext cx="3506427" cy="3893374"/>
          </a:xfrm>
          <a:prstGeom prst="rect">
            <a:avLst/>
          </a:prstGeom>
          <a:noFill/>
        </p:spPr>
        <p:txBody>
          <a:bodyPr wrap="square" rtlCol="0">
            <a:spAutoFit/>
          </a:bodyPr>
          <a:lstStyle/>
          <a:p>
            <a:pPr fontAlgn="base"/>
            <a:r>
              <a:rPr lang="da-DK" sz="1300" dirty="0"/>
              <a:t>I mere end 40 år har MØRK &amp; SKOV ApS tilføjet værdi i det danske landskab med levering af kvalitetshåndværk, hvor traditionsbundne teknikker, moderne byggeviden og udførselsmetoder har været kendetegnet.</a:t>
            </a:r>
          </a:p>
          <a:p>
            <a:pPr fontAlgn="base"/>
            <a:endParaRPr lang="da-DK" sz="1300" dirty="0"/>
          </a:p>
          <a:p>
            <a:pPr fontAlgn="base"/>
            <a:r>
              <a:rPr lang="da-DK" sz="1300" dirty="0"/>
              <a:t>MØRK &amp; SKOV ApS er en serviceminded virksomhed, som har til huse i Odense SV. Vi tilbyder alle typer opgaver inden for murer-, kloak-, jord- og beton- og anlægsarbejde, som både fag-, hoved- og totalentrepriser. </a:t>
            </a:r>
          </a:p>
          <a:p>
            <a:pPr fontAlgn="base"/>
            <a:r>
              <a:rPr lang="da-DK" sz="1300" dirty="0"/>
              <a:t>Vi har også en velfunderet serviceafdeling, som varetager service- og vedligeholdelsesopgaver i større eller mindre omfang hos vores mange private kunder.</a:t>
            </a:r>
          </a:p>
          <a:p>
            <a:pPr fontAlgn="base"/>
            <a:endParaRPr lang="da-DK" sz="1300" dirty="0"/>
          </a:p>
          <a:p>
            <a:pPr fontAlgn="base"/>
            <a:r>
              <a:rPr lang="da-DK" sz="1300" dirty="0"/>
              <a:t>Vi hjælper i hele Danmark - men hører til i midten.</a:t>
            </a:r>
          </a:p>
          <a:p>
            <a:endParaRPr lang="da-DK" sz="1300" dirty="0"/>
          </a:p>
        </p:txBody>
      </p:sp>
      <p:grpSp>
        <p:nvGrpSpPr>
          <p:cNvPr id="7" name="Gruppe 6">
            <a:extLst>
              <a:ext uri="{FF2B5EF4-FFF2-40B4-BE49-F238E27FC236}">
                <a16:creationId xmlns:a16="http://schemas.microsoft.com/office/drawing/2014/main" id="{603E1AF6-3562-3BB0-9098-2C45596522D2}"/>
              </a:ext>
            </a:extLst>
          </p:cNvPr>
          <p:cNvGrpSpPr>
            <a:grpSpLocks noChangeAspect="1"/>
          </p:cNvGrpSpPr>
          <p:nvPr/>
        </p:nvGrpSpPr>
        <p:grpSpPr>
          <a:xfrm>
            <a:off x="7817262" y="1836648"/>
            <a:ext cx="3902788" cy="4799840"/>
            <a:chOff x="7936381" y="2141448"/>
            <a:chExt cx="3693422" cy="4542351"/>
          </a:xfrm>
        </p:grpSpPr>
        <p:pic>
          <p:nvPicPr>
            <p:cNvPr id="8" name="Billede 7">
              <a:extLst>
                <a:ext uri="{FF2B5EF4-FFF2-40B4-BE49-F238E27FC236}">
                  <a16:creationId xmlns:a16="http://schemas.microsoft.com/office/drawing/2014/main" id="{1EBF735C-4D9F-1D94-9316-B3DC871CDD41}"/>
                </a:ext>
              </a:extLst>
            </p:cNvPr>
            <p:cNvPicPr>
              <a:picLocks noChangeAspect="1"/>
            </p:cNvPicPr>
            <p:nvPr/>
          </p:nvPicPr>
          <p:blipFill>
            <a:blip r:embed="rId7"/>
            <a:srcRect l="33690" t="22511" r="36017" b="11255"/>
            <a:stretch>
              <a:fillRect/>
            </a:stretch>
          </p:blipFill>
          <p:spPr>
            <a:xfrm>
              <a:off x="7936381" y="2141448"/>
              <a:ext cx="3693422" cy="4542351"/>
            </a:xfrm>
            <a:prstGeom prst="rect">
              <a:avLst/>
            </a:prstGeom>
          </p:spPr>
        </p:pic>
        <p:pic>
          <p:nvPicPr>
            <p:cNvPr id="9" name="Grafik 8" descr="Hjerte med massiv udfyldning">
              <a:extLst>
                <a:ext uri="{FF2B5EF4-FFF2-40B4-BE49-F238E27FC236}">
                  <a16:creationId xmlns:a16="http://schemas.microsoft.com/office/drawing/2014/main" id="{145DB10D-C477-3FD9-0EB1-34E7D797EF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26301" y="5005633"/>
              <a:ext cx="316933" cy="316933"/>
            </a:xfrm>
            <a:prstGeom prst="rect">
              <a:avLst/>
            </a:prstGeom>
          </p:spPr>
        </p:pic>
      </p:grpSp>
    </p:spTree>
    <p:extLst>
      <p:ext uri="{BB962C8B-B14F-4D97-AF65-F5344CB8AC3E}">
        <p14:creationId xmlns:p14="http://schemas.microsoft.com/office/powerpoint/2010/main" val="1190468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AB8A39C7-17E9-F619-A28E-C9A3EB76AE03}"/>
              </a:ext>
            </a:extLst>
          </p:cNvPr>
          <p:cNvSpPr txBox="1"/>
          <p:nvPr/>
        </p:nvSpPr>
        <p:spPr>
          <a:xfrm>
            <a:off x="722989" y="1605017"/>
            <a:ext cx="5259036" cy="4324261"/>
          </a:xfrm>
          <a:prstGeom prst="rect">
            <a:avLst/>
          </a:prstGeom>
          <a:noFill/>
        </p:spPr>
        <p:txBody>
          <a:bodyPr wrap="square" rtlCol="0">
            <a:spAutoFit/>
          </a:bodyPr>
          <a:lstStyle/>
          <a:p>
            <a:r>
              <a:rPr lang="da-DK" sz="1100" dirty="0"/>
              <a:t>I Mørk &amp; Skov arbejder vi med fokus på bæredygtighed og med ESG som et strategisk redskab på tværs af forretningen. Vi har i foråret 2025 været gennem et forløb med en rådgiver, hvilket har givet os et langt større og mere informeret fokus på, hvordan bæredygtighed er en vigtig del af vores arbejde og kan se ud fremadrettet. Vi har i den proces afdækket Mørk &amp; Skov ift. ESG og er på den baggrund blevet klogere på vores forretning, når det gælder fokus på bæredygtighed ift. både klima, mennesker og vores måde at have virksomhed på. Det betyder, at vi med respekt for de gamle dyder har fået en større viden og motivation til at hjælpe både os selv og vores kunder til at kunne træffe mere informerede valg, når det kommer til bæredygtighed. Vi vil gerne gøre det, vi gør, så klogt, som muligt.</a:t>
            </a:r>
          </a:p>
          <a:p>
            <a:endParaRPr lang="da-DK" sz="1100" dirty="0"/>
          </a:p>
          <a:p>
            <a:r>
              <a:rPr lang="da-DK" sz="1100" dirty="0"/>
              <a:t>Dette materiale er baseret på vores første ESG-rapport, som du kan rekvirere hos Projektchef og medejer, Søren Døssing. </a:t>
            </a:r>
          </a:p>
          <a:p>
            <a:r>
              <a:rPr lang="da-DK" sz="1100" dirty="0"/>
              <a:t>Data i rapporten er så gode som muligt, og vi anser rapporten for en mulighed for at lære en metode til at opgøre ESG-nøgletal og arbejde med data i denne sammenhæng.</a:t>
            </a:r>
          </a:p>
          <a:p>
            <a:r>
              <a:rPr lang="da-DK" sz="1100" dirty="0"/>
              <a:t> </a:t>
            </a:r>
          </a:p>
          <a:p>
            <a:r>
              <a:rPr lang="da-DK" sz="1100" dirty="0"/>
              <a:t>Rapporten følger standarden for frivillig ESG-rapportering, VSME (</a:t>
            </a:r>
            <a:r>
              <a:rPr lang="da-DK" sz="1100" dirty="0" err="1"/>
              <a:t>Voluntary</a:t>
            </a:r>
            <a:r>
              <a:rPr lang="da-DK" sz="1100" dirty="0"/>
              <a:t> </a:t>
            </a:r>
            <a:r>
              <a:rPr lang="da-DK" sz="1100" dirty="0" err="1"/>
              <a:t>Sustainability</a:t>
            </a:r>
            <a:r>
              <a:rPr lang="da-DK" sz="1100" dirty="0"/>
              <a:t> Reporting Standard for non-</a:t>
            </a:r>
            <a:r>
              <a:rPr lang="da-DK" sz="1100" dirty="0" err="1"/>
              <a:t>listed</a:t>
            </a:r>
            <a:r>
              <a:rPr lang="da-DK" sz="1100" dirty="0"/>
              <a:t> </a:t>
            </a:r>
            <a:r>
              <a:rPr lang="da-DK" sz="1100" dirty="0" err="1"/>
              <a:t>SMEs</a:t>
            </a:r>
            <a:r>
              <a:rPr lang="da-DK" sz="1100" dirty="0"/>
              <a:t>). Vi har valgt at rapportere efter basismodulet individuel basis. </a:t>
            </a:r>
            <a:br>
              <a:rPr lang="da-DK" sz="1100" dirty="0"/>
            </a:br>
            <a:br>
              <a:rPr lang="da-DK" sz="1100" dirty="0"/>
            </a:br>
            <a:r>
              <a:rPr lang="da-DK" sz="1100" dirty="0"/>
              <a:t>Rapporten er ikke tredjepartsvalideret.</a:t>
            </a:r>
          </a:p>
          <a:p>
            <a:endParaRPr lang="da-DK" sz="1100" dirty="0"/>
          </a:p>
          <a:p>
            <a:r>
              <a:rPr lang="da-DK" sz="1100" dirty="0"/>
              <a:t>Spørgsmål kan rettes til regnskabschef Ulla Oxenvad (</a:t>
            </a:r>
            <a:r>
              <a:rPr lang="da-DK" sz="1100" dirty="0">
                <a:hlinkClick r:id="rId3"/>
              </a:rPr>
              <a:t>ulla@msh.dk</a:t>
            </a:r>
            <a:r>
              <a:rPr lang="da-DK" sz="1100" dirty="0"/>
              <a:t>) eller projektchef og medejer  Søren K. Døssing (</a:t>
            </a:r>
            <a:r>
              <a:rPr lang="da-DK" sz="1100" dirty="0">
                <a:hlinkClick r:id="rId4">
                  <a:extLst>
                    <a:ext uri="{A12FA001-AC4F-418D-AE19-62706E023703}">
                      <ahyp:hlinkClr xmlns:ahyp="http://schemas.microsoft.com/office/drawing/2018/hyperlinkcolor" val="tx"/>
                    </a:ext>
                  </a:extLst>
                </a:hlinkClick>
              </a:rPr>
              <a:t>soeren@msh.dk</a:t>
            </a:r>
            <a:r>
              <a:rPr lang="da-DK" sz="1100" dirty="0"/>
              <a:t>).</a:t>
            </a:r>
          </a:p>
        </p:txBody>
      </p:sp>
      <p:sp>
        <p:nvSpPr>
          <p:cNvPr id="2" name="Tekstfelt 1">
            <a:extLst>
              <a:ext uri="{FF2B5EF4-FFF2-40B4-BE49-F238E27FC236}">
                <a16:creationId xmlns:a16="http://schemas.microsoft.com/office/drawing/2014/main" id="{548FADFE-3D4A-C9A1-6274-5247B5B6136E}"/>
              </a:ext>
            </a:extLst>
          </p:cNvPr>
          <p:cNvSpPr txBox="1"/>
          <p:nvPr/>
        </p:nvSpPr>
        <p:spPr>
          <a:xfrm>
            <a:off x="722989" y="1148732"/>
            <a:ext cx="1959447" cy="369332"/>
          </a:xfrm>
          <a:prstGeom prst="rect">
            <a:avLst/>
          </a:prstGeom>
          <a:noFill/>
        </p:spPr>
        <p:txBody>
          <a:bodyPr wrap="none" rtlCol="0">
            <a:spAutoFit/>
          </a:bodyPr>
          <a:lstStyle/>
          <a:p>
            <a:r>
              <a:rPr lang="da-DK"/>
              <a:t>ESG i Mørk &amp; Skov</a:t>
            </a:r>
          </a:p>
        </p:txBody>
      </p:sp>
      <p:pic>
        <p:nvPicPr>
          <p:cNvPr id="3" name="Picture 2" descr="Mørk &amp; Skov">
            <a:extLst>
              <a:ext uri="{FF2B5EF4-FFF2-40B4-BE49-F238E27FC236}">
                <a16:creationId xmlns:a16="http://schemas.microsoft.com/office/drawing/2014/main" id="{8D462CE7-E7A7-4375-B62B-DF3A65D0E7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8276" y="6309531"/>
            <a:ext cx="3021178" cy="360000"/>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479620BD-62CD-313C-1D3B-24AE81B4722D}"/>
              </a:ext>
            </a:extLst>
          </p:cNvPr>
          <p:cNvPicPr>
            <a:picLocks noChangeAspect="1"/>
          </p:cNvPicPr>
          <p:nvPr/>
        </p:nvPicPr>
        <p:blipFill>
          <a:blip r:embed="rId6"/>
          <a:srcRect t="19723" b="11296"/>
          <a:stretch>
            <a:fillRect/>
          </a:stretch>
        </p:blipFill>
        <p:spPr>
          <a:xfrm>
            <a:off x="6257560" y="1433389"/>
            <a:ext cx="5424445" cy="4275172"/>
          </a:xfrm>
          <a:prstGeom prst="rect">
            <a:avLst/>
          </a:prstGeom>
        </p:spPr>
      </p:pic>
    </p:spTree>
    <p:extLst>
      <p:ext uri="{BB962C8B-B14F-4D97-AF65-F5344CB8AC3E}">
        <p14:creationId xmlns:p14="http://schemas.microsoft.com/office/powerpoint/2010/main" val="179864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felt 6">
            <a:extLst>
              <a:ext uri="{FF2B5EF4-FFF2-40B4-BE49-F238E27FC236}">
                <a16:creationId xmlns:a16="http://schemas.microsoft.com/office/drawing/2014/main" id="{1857F522-3098-3533-19F8-30917C816006}"/>
              </a:ext>
            </a:extLst>
          </p:cNvPr>
          <p:cNvSpPr txBox="1"/>
          <p:nvPr/>
        </p:nvSpPr>
        <p:spPr>
          <a:xfrm>
            <a:off x="536713" y="1918973"/>
            <a:ext cx="4867800" cy="3308598"/>
          </a:xfrm>
          <a:prstGeom prst="rect">
            <a:avLst/>
          </a:prstGeom>
          <a:noFill/>
        </p:spPr>
        <p:txBody>
          <a:bodyPr wrap="square" rtlCol="0">
            <a:spAutoFit/>
          </a:bodyPr>
          <a:lstStyle/>
          <a:p>
            <a:r>
              <a:rPr lang="da-DK" sz="1100" dirty="0"/>
              <a:t>Vores arbejde med ESG i Mørk &amp; Skov har vist os, at vi skal have fokus på både strategien og hverdagen, når vi taler om bæredygtighed. </a:t>
            </a:r>
          </a:p>
          <a:p>
            <a:endParaRPr lang="da-DK" sz="1100" dirty="0"/>
          </a:p>
          <a:p>
            <a:r>
              <a:rPr lang="da-DK" sz="1100" dirty="0"/>
              <a:t>Vi ved godt, at vi er en del af den klimatunge byggebranche og at netop vores del af et byggeri ofte ligger i den tungeste ende med beton og mursten. Udviklingen bevæger sig heldigvis i en retning, hvor vi kan ændre på nogle måder at gøre tingene på. </a:t>
            </a:r>
          </a:p>
          <a:p>
            <a:endParaRPr lang="da-DK" sz="1100" dirty="0"/>
          </a:p>
          <a:p>
            <a:r>
              <a:rPr lang="da-DK" sz="1100" dirty="0"/>
              <a:t>Det er vigtigt for os, at vi kan træffe de rigtige, langsigtede beslutninger, når det fx gælder vores materialevalg, byggemetoder, affaldshåndtering og kørselsmønstre. Det kræver viden, erfaring og strategiske valg, og er noget, vi arbejder med hele tiden. Det kan til gengæld godt virke som meget store beslutninger, som er lidt langt væk fra dagligdagen, indtil vi løbende kan implementere nye løsninger.</a:t>
            </a:r>
          </a:p>
          <a:p>
            <a:endParaRPr lang="da-DK" sz="1100" dirty="0"/>
          </a:p>
          <a:p>
            <a:r>
              <a:rPr lang="da-DK" sz="1100" dirty="0"/>
              <a:t>Derfor har vi også fokus på bæredygtighed i det helt nære i hverdagen, som på mere symbolsk måde viser vores fælles forpligtelser. Et af disse initiativer er fx, når vi indsamler slidt arbejdstøj og logotøj og sørger for, at det bliver genanvendt.</a:t>
            </a:r>
            <a:endParaRPr lang="da-DK" sz="1100" dirty="0">
              <a:solidFill>
                <a:srgbClr val="FF0000"/>
              </a:solidFill>
            </a:endParaRPr>
          </a:p>
        </p:txBody>
      </p:sp>
      <p:sp>
        <p:nvSpPr>
          <p:cNvPr id="8" name="Tekstfelt 7">
            <a:extLst>
              <a:ext uri="{FF2B5EF4-FFF2-40B4-BE49-F238E27FC236}">
                <a16:creationId xmlns:a16="http://schemas.microsoft.com/office/drawing/2014/main" id="{652347AA-A476-1FD0-3C12-1D0EE0543C56}"/>
              </a:ext>
            </a:extLst>
          </p:cNvPr>
          <p:cNvSpPr txBox="1"/>
          <p:nvPr/>
        </p:nvSpPr>
        <p:spPr>
          <a:xfrm>
            <a:off x="536712" y="1273569"/>
            <a:ext cx="2356671" cy="369332"/>
          </a:xfrm>
          <a:prstGeom prst="rect">
            <a:avLst/>
          </a:prstGeom>
          <a:noFill/>
        </p:spPr>
        <p:txBody>
          <a:bodyPr wrap="none" rtlCol="0">
            <a:spAutoFit/>
          </a:bodyPr>
          <a:lstStyle/>
          <a:p>
            <a:r>
              <a:rPr lang="da-DK" dirty="0"/>
              <a:t>Fra strategi til hverdag</a:t>
            </a:r>
          </a:p>
        </p:txBody>
      </p:sp>
      <p:pic>
        <p:nvPicPr>
          <p:cNvPr id="10" name="Billede 9">
            <a:extLst>
              <a:ext uri="{FF2B5EF4-FFF2-40B4-BE49-F238E27FC236}">
                <a16:creationId xmlns:a16="http://schemas.microsoft.com/office/drawing/2014/main" id="{14B864CB-D3C0-4710-3061-9FED0CFB7582}"/>
              </a:ext>
            </a:extLst>
          </p:cNvPr>
          <p:cNvPicPr>
            <a:picLocks noChangeAspect="1"/>
          </p:cNvPicPr>
          <p:nvPr/>
        </p:nvPicPr>
        <p:blipFill>
          <a:blip r:embed="rId2"/>
          <a:srcRect l="27648" t="18878" r="23218" b="-99"/>
          <a:stretch>
            <a:fillRect/>
          </a:stretch>
        </p:blipFill>
        <p:spPr>
          <a:xfrm>
            <a:off x="6227929" y="594047"/>
            <a:ext cx="5249839" cy="5570191"/>
          </a:xfrm>
          <a:prstGeom prst="rect">
            <a:avLst/>
          </a:prstGeom>
        </p:spPr>
      </p:pic>
      <p:pic>
        <p:nvPicPr>
          <p:cNvPr id="2" name="Picture 2" descr="Mørk &amp; Skov">
            <a:extLst>
              <a:ext uri="{FF2B5EF4-FFF2-40B4-BE49-F238E27FC236}">
                <a16:creationId xmlns:a16="http://schemas.microsoft.com/office/drawing/2014/main" id="{55B484CC-23DA-A93B-B909-29C122526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8276" y="6309531"/>
            <a:ext cx="3021178" cy="3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22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04DE6-FA94-4B44-2B45-74ABA0FFA7D7}"/>
            </a:ext>
          </a:extLst>
        </p:cNvPr>
        <p:cNvGrpSpPr/>
        <p:nvPr/>
      </p:nvGrpSpPr>
      <p:grpSpPr>
        <a:xfrm>
          <a:off x="0" y="0"/>
          <a:ext cx="0" cy="0"/>
          <a:chOff x="0" y="0"/>
          <a:chExt cx="0" cy="0"/>
        </a:xfrm>
      </p:grpSpPr>
      <p:sp>
        <p:nvSpPr>
          <p:cNvPr id="7" name="Tekstfelt 6">
            <a:extLst>
              <a:ext uri="{FF2B5EF4-FFF2-40B4-BE49-F238E27FC236}">
                <a16:creationId xmlns:a16="http://schemas.microsoft.com/office/drawing/2014/main" id="{8FC5E45B-B769-C897-FC0A-B9C22150E2DA}"/>
              </a:ext>
            </a:extLst>
          </p:cNvPr>
          <p:cNvSpPr txBox="1"/>
          <p:nvPr/>
        </p:nvSpPr>
        <p:spPr>
          <a:xfrm>
            <a:off x="536713" y="1918973"/>
            <a:ext cx="4867800" cy="1277273"/>
          </a:xfrm>
          <a:prstGeom prst="rect">
            <a:avLst/>
          </a:prstGeom>
          <a:noFill/>
        </p:spPr>
        <p:txBody>
          <a:bodyPr wrap="square" rtlCol="0">
            <a:spAutoFit/>
          </a:bodyPr>
          <a:lstStyle/>
          <a:p>
            <a:r>
              <a:rPr lang="da-DK" sz="1100"/>
              <a:t>I Mørk &amp; Skov har vi stor erfaring med DGNB-byggeri. Den viden, vi har fået gennem arbejdet med DGNB, tager vi selvfølgelig med videre i vores øvrige arbejde, så vi også kan bruge alle de gode erfaringer der.</a:t>
            </a:r>
          </a:p>
          <a:p>
            <a:endParaRPr lang="da-DK" sz="1100"/>
          </a:p>
          <a:p>
            <a:r>
              <a:rPr lang="da-DK" sz="1100"/>
              <a:t>Mørk &amp; Skov er lokalt forankret. Vi sætter en ære i at bruge lokale leverandører og underentreprenører. Derfor vil vi også gerne bruge vores viden og løsninger til at få dem med i den udvikling, vi selv er i gang med. </a:t>
            </a:r>
          </a:p>
        </p:txBody>
      </p:sp>
      <p:sp>
        <p:nvSpPr>
          <p:cNvPr id="8" name="Tekstfelt 7">
            <a:extLst>
              <a:ext uri="{FF2B5EF4-FFF2-40B4-BE49-F238E27FC236}">
                <a16:creationId xmlns:a16="http://schemas.microsoft.com/office/drawing/2014/main" id="{C8A065E2-D2FA-E9B8-89F6-AB094704D9A3}"/>
              </a:ext>
            </a:extLst>
          </p:cNvPr>
          <p:cNvSpPr txBox="1"/>
          <p:nvPr/>
        </p:nvSpPr>
        <p:spPr>
          <a:xfrm>
            <a:off x="536712" y="1273569"/>
            <a:ext cx="2216119" cy="369332"/>
          </a:xfrm>
          <a:prstGeom prst="rect">
            <a:avLst/>
          </a:prstGeom>
          <a:noFill/>
        </p:spPr>
        <p:txBody>
          <a:bodyPr wrap="none" rtlCol="0">
            <a:spAutoFit/>
          </a:bodyPr>
          <a:lstStyle/>
          <a:p>
            <a:r>
              <a:rPr lang="da-DK"/>
              <a:t>Ny viden og metoder</a:t>
            </a:r>
          </a:p>
        </p:txBody>
      </p:sp>
      <p:sp>
        <p:nvSpPr>
          <p:cNvPr id="9" name="Tekstfelt 8">
            <a:extLst>
              <a:ext uri="{FF2B5EF4-FFF2-40B4-BE49-F238E27FC236}">
                <a16:creationId xmlns:a16="http://schemas.microsoft.com/office/drawing/2014/main" id="{A7644072-5D06-84A4-596F-C0E0EDE09BEF}"/>
              </a:ext>
            </a:extLst>
          </p:cNvPr>
          <p:cNvSpPr txBox="1"/>
          <p:nvPr/>
        </p:nvSpPr>
        <p:spPr>
          <a:xfrm>
            <a:off x="536713" y="4380134"/>
            <a:ext cx="4867800" cy="1446550"/>
          </a:xfrm>
          <a:prstGeom prst="rect">
            <a:avLst/>
          </a:prstGeom>
          <a:noFill/>
        </p:spPr>
        <p:txBody>
          <a:bodyPr wrap="square" rtlCol="0">
            <a:spAutoFit/>
          </a:bodyPr>
          <a:lstStyle/>
          <a:p>
            <a:r>
              <a:rPr lang="da-DK" sz="1100" dirty="0"/>
              <a:t>Hos Mørk &amp; Skov sætter vi en ære i det gode solide håndværk, de gamle dyder – og ny viden. Vores gode renommé bygger på dygtighed, grundighed og fremsynethed.</a:t>
            </a:r>
          </a:p>
          <a:p>
            <a:r>
              <a:rPr lang="da-DK" sz="1100" dirty="0"/>
              <a:t>Vi er stolte af at have dygtige håndværkere og at vi har plads til mange lærlinge i Mørk &amp; Skov. Det er vigtigt for os både ift. fornyelse hos os selv og i at fremme håndværksfagene. Særligt stolte bliver vi, når vi får lov til at være repræsenteret til kvalifikationen til DM i </a:t>
            </a:r>
            <a:r>
              <a:rPr lang="da-DK" sz="1100" dirty="0" err="1"/>
              <a:t>Skills</a:t>
            </a:r>
            <a:r>
              <a:rPr lang="da-DK" sz="1100" dirty="0"/>
              <a:t>, som i 2024, hvor vores dygtige lærling Freja viste, hvad hun kunne. </a:t>
            </a:r>
          </a:p>
        </p:txBody>
      </p:sp>
      <p:sp>
        <p:nvSpPr>
          <p:cNvPr id="10" name="Tekstfelt 9">
            <a:extLst>
              <a:ext uri="{FF2B5EF4-FFF2-40B4-BE49-F238E27FC236}">
                <a16:creationId xmlns:a16="http://schemas.microsoft.com/office/drawing/2014/main" id="{977AB842-433E-B180-F09A-A4D528E454C7}"/>
              </a:ext>
            </a:extLst>
          </p:cNvPr>
          <p:cNvSpPr txBox="1"/>
          <p:nvPr/>
        </p:nvSpPr>
        <p:spPr>
          <a:xfrm>
            <a:off x="536712" y="3734730"/>
            <a:ext cx="2273443" cy="369332"/>
          </a:xfrm>
          <a:prstGeom prst="rect">
            <a:avLst/>
          </a:prstGeom>
          <a:noFill/>
        </p:spPr>
        <p:txBody>
          <a:bodyPr wrap="none" rtlCol="0">
            <a:spAutoFit/>
          </a:bodyPr>
          <a:lstStyle/>
          <a:p>
            <a:r>
              <a:rPr lang="da-DK"/>
              <a:t>Dygtige håndværkere</a:t>
            </a:r>
          </a:p>
        </p:txBody>
      </p:sp>
      <p:pic>
        <p:nvPicPr>
          <p:cNvPr id="2" name="Picture 2" descr="Mørk &amp; Skov">
            <a:extLst>
              <a:ext uri="{FF2B5EF4-FFF2-40B4-BE49-F238E27FC236}">
                <a16:creationId xmlns:a16="http://schemas.microsoft.com/office/drawing/2014/main" id="{BE6AE456-CA22-DDC7-BF11-13BAE672F1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8276" y="6309531"/>
            <a:ext cx="3021178" cy="360000"/>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9C128D61-5A7E-15C0-C6E2-58E951275AA4}"/>
              </a:ext>
            </a:extLst>
          </p:cNvPr>
          <p:cNvPicPr>
            <a:picLocks noChangeAspect="1"/>
          </p:cNvPicPr>
          <p:nvPr/>
        </p:nvPicPr>
        <p:blipFill>
          <a:blip r:embed="rId3"/>
          <a:srcRect l="10172" t="3170" r="9914" b="2546"/>
          <a:stretch>
            <a:fillRect/>
          </a:stretch>
        </p:blipFill>
        <p:spPr>
          <a:xfrm>
            <a:off x="6482923" y="947400"/>
            <a:ext cx="4994845" cy="4615177"/>
          </a:xfrm>
          <a:prstGeom prst="rect">
            <a:avLst/>
          </a:prstGeom>
        </p:spPr>
      </p:pic>
    </p:spTree>
    <p:extLst>
      <p:ext uri="{BB962C8B-B14F-4D97-AF65-F5344CB8AC3E}">
        <p14:creationId xmlns:p14="http://schemas.microsoft.com/office/powerpoint/2010/main" val="3314802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10191793-8DA0-B10E-833D-1A95030613F9}"/>
              </a:ext>
            </a:extLst>
          </p:cNvPr>
          <p:cNvSpPr txBox="1"/>
          <p:nvPr/>
        </p:nvSpPr>
        <p:spPr>
          <a:xfrm>
            <a:off x="6685936" y="1284727"/>
            <a:ext cx="4780186" cy="4396268"/>
          </a:xfrm>
          <a:prstGeom prst="rect">
            <a:avLst/>
          </a:prstGeom>
          <a:noFill/>
        </p:spPr>
        <p:txBody>
          <a:bodyPr wrap="square" rtlCol="0">
            <a:spAutoFit/>
          </a:bodyPr>
          <a:lstStyle/>
          <a:p>
            <a:r>
              <a:rPr lang="da-DK" dirty="0"/>
              <a:t>Opgørelsespraksis for klimaregnskabet</a:t>
            </a:r>
          </a:p>
          <a:p>
            <a:pPr>
              <a:lnSpc>
                <a:spcPct val="107000"/>
              </a:lnSpc>
              <a:spcAft>
                <a:spcPts val="800"/>
              </a:spcAft>
              <a:buNone/>
            </a:pP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a-DK" sz="1100" kern="100" dirty="0">
                <a:effectLst/>
                <a:latin typeface="Aptos" panose="020B0004020202020204" pitchFamily="34" charset="0"/>
                <a:ea typeface="Aptos" panose="020B0004020202020204" pitchFamily="34" charset="0"/>
                <a:cs typeface="Times New Roman" panose="02020603050405020304" pitchFamily="18" charset="0"/>
              </a:rPr>
              <a:t>Vi har brugt Erhvervsstyrelsen CO2 beregner  Klimakompasset til at lave en opgørelse af vores klimapåvirkning og udledte drivhusgasser i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1 og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2. </a:t>
            </a:r>
            <a:br>
              <a:rPr lang="da-DK" sz="1100" kern="100" dirty="0">
                <a:effectLst/>
                <a:latin typeface="Aptos" panose="020B0004020202020204" pitchFamily="34" charset="0"/>
                <a:ea typeface="Aptos" panose="020B0004020202020204" pitchFamily="34" charset="0"/>
                <a:cs typeface="Times New Roman" panose="02020603050405020304" pitchFamily="18" charset="0"/>
              </a:rPr>
            </a:br>
            <a:br>
              <a:rPr lang="da-DK" sz="1100" kern="100" dirty="0">
                <a:effectLst/>
                <a:latin typeface="Aptos" panose="020B0004020202020204" pitchFamily="34" charset="0"/>
                <a:ea typeface="Aptos" panose="020B0004020202020204" pitchFamily="34" charset="0"/>
                <a:cs typeface="Times New Roman" panose="02020603050405020304" pitchFamily="18" charset="0"/>
              </a:rPr>
            </a:br>
            <a:r>
              <a:rPr lang="da-DK" sz="1100" kern="100" dirty="0">
                <a:effectLst/>
                <a:latin typeface="Aptos" panose="020B0004020202020204" pitchFamily="34" charset="0"/>
                <a:ea typeface="Aptos" panose="020B0004020202020204" pitchFamily="34" charset="0"/>
                <a:cs typeface="Times New Roman" panose="02020603050405020304" pitchFamily="18" charset="0"/>
              </a:rPr>
              <a:t>Klimakompasset er baseret på den internationalt anerkendte GHG-protokol (Greenhouse Gas Protocol), som også er standarden tilknyttet VSME.</a:t>
            </a:r>
          </a:p>
          <a:p>
            <a:pPr>
              <a:lnSpc>
                <a:spcPct val="107000"/>
              </a:lnSpc>
              <a:spcAft>
                <a:spcPts val="800"/>
              </a:spcAft>
            </a:pPr>
            <a:r>
              <a:rPr lang="da-DK" sz="1100" kern="100" dirty="0">
                <a:effectLst/>
                <a:latin typeface="Aptos" panose="020B0004020202020204" pitchFamily="34" charset="0"/>
                <a:ea typeface="Aptos" panose="020B0004020202020204" pitchFamily="34" charset="0"/>
                <a:cs typeface="Times New Roman" panose="02020603050405020304" pitchFamily="18" charset="0"/>
              </a:rPr>
              <a:t>Vi har valgt at rapportere efter basismodulet i VSME. Derfor opgiver vi i denne rapport kun vores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1 og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2-udledning</a:t>
            </a:r>
            <a:r>
              <a:rPr lang="da-DK" sz="1100" kern="100" dirty="0">
                <a:latin typeface="Aptos" panose="020B0004020202020204" pitchFamily="34" charset="0"/>
                <a:ea typeface="Aptos" panose="020B0004020202020204" pitchFamily="34" charset="0"/>
                <a:cs typeface="Times New Roman" panose="02020603050405020304" pitchFamily="18" charset="0"/>
              </a:rPr>
              <a:t>er</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Vi ved godt, at vores største udledning ligger i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3, men vi kan endnu ikke skaffe fyldestgørende data. Vi arbejder løbende på at inkludere mere data, hvor det er muligt til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3.</a:t>
            </a:r>
          </a:p>
          <a:p>
            <a:pPr>
              <a:lnSpc>
                <a:spcPct val="107000"/>
              </a:lnSpc>
              <a:spcAft>
                <a:spcPts val="800"/>
              </a:spcAft>
            </a:pPr>
            <a:br>
              <a:rPr lang="da-DK" sz="1100" kern="100" dirty="0">
                <a:effectLst/>
                <a:latin typeface="Aptos" panose="020B0004020202020204" pitchFamily="34" charset="0"/>
                <a:ea typeface="Aptos" panose="020B0004020202020204" pitchFamily="34" charset="0"/>
                <a:cs typeface="Times New Roman" panose="02020603050405020304" pitchFamily="18" charset="0"/>
              </a:rPr>
            </a:br>
            <a:r>
              <a:rPr lang="da-DK" sz="1100" kern="100" dirty="0">
                <a:effectLst/>
                <a:latin typeface="Aptos" panose="020B0004020202020204" pitchFamily="34" charset="0"/>
                <a:ea typeface="Aptos" panose="020B0004020202020204" pitchFamily="34" charset="0"/>
                <a:cs typeface="Times New Roman" panose="02020603050405020304" pitchFamily="18" charset="0"/>
              </a:rPr>
              <a:t>Det er desuden første år, vi opgør vores klimapåvirkning, og vi ser derfor 2024 som basisår og har først med klimaregnskabet for 2025 mulighed for at se udvikling og tendenser.</a:t>
            </a:r>
          </a:p>
          <a:p>
            <a:pPr>
              <a:lnSpc>
                <a:spcPct val="107000"/>
              </a:lnSpc>
              <a:spcAft>
                <a:spcPts val="800"/>
              </a:spcAft>
            </a:pPr>
            <a:r>
              <a:rPr lang="da-DK" sz="1100" kern="100" dirty="0">
                <a:effectLst/>
                <a:latin typeface="Aptos" panose="020B0004020202020204" pitchFamily="34" charset="0"/>
                <a:ea typeface="Aptos" panose="020B0004020202020204" pitchFamily="34" charset="0"/>
                <a:cs typeface="Times New Roman" panose="02020603050405020304" pitchFamily="18" charset="0"/>
              </a:rPr>
              <a:t>Vi ved godt, at der hvor byggebranchen har størst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impact</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er ift. kørsel og affald. Derfor vil vores fokus det næste år også ligge på at få kortlagt mulighederne ift. at få data og dermed handlemuligheder på disse to områder. </a:t>
            </a:r>
          </a:p>
        </p:txBody>
      </p:sp>
      <p:sp>
        <p:nvSpPr>
          <p:cNvPr id="17" name="Tekstfelt 16">
            <a:extLst>
              <a:ext uri="{FF2B5EF4-FFF2-40B4-BE49-F238E27FC236}">
                <a16:creationId xmlns:a16="http://schemas.microsoft.com/office/drawing/2014/main" id="{A73B0D46-B391-4D95-2E0D-FDBE694E0EBB}"/>
              </a:ext>
            </a:extLst>
          </p:cNvPr>
          <p:cNvSpPr txBox="1"/>
          <p:nvPr/>
        </p:nvSpPr>
        <p:spPr>
          <a:xfrm>
            <a:off x="982372" y="1284727"/>
            <a:ext cx="2831801" cy="369332"/>
          </a:xfrm>
          <a:prstGeom prst="rect">
            <a:avLst/>
          </a:prstGeom>
          <a:noFill/>
        </p:spPr>
        <p:txBody>
          <a:bodyPr wrap="square" rtlCol="0">
            <a:spAutoFit/>
          </a:bodyPr>
          <a:lstStyle/>
          <a:p>
            <a:r>
              <a:rPr lang="da-DK" dirty="0"/>
              <a:t>Vores CO</a:t>
            </a:r>
            <a:r>
              <a:rPr lang="da-DK" baseline="-25000" dirty="0"/>
              <a:t>2</a:t>
            </a:r>
            <a:r>
              <a:rPr lang="da-DK" dirty="0"/>
              <a:t>e aftryk for 2024</a:t>
            </a:r>
          </a:p>
        </p:txBody>
      </p:sp>
      <p:pic>
        <p:nvPicPr>
          <p:cNvPr id="2" name="Picture 2" descr="Mørk &amp; Skov">
            <a:extLst>
              <a:ext uri="{FF2B5EF4-FFF2-40B4-BE49-F238E27FC236}">
                <a16:creationId xmlns:a16="http://schemas.microsoft.com/office/drawing/2014/main" id="{B9A02F09-F32F-D558-DFA6-EADF4B59F4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8276" y="6309531"/>
            <a:ext cx="3021178" cy="360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Diagram 11">
            <a:extLst>
              <a:ext uri="{FF2B5EF4-FFF2-40B4-BE49-F238E27FC236}">
                <a16:creationId xmlns:a16="http://schemas.microsoft.com/office/drawing/2014/main" id="{656649FA-FBF3-6597-D191-2B1F4D6DDDF3}"/>
              </a:ext>
            </a:extLst>
          </p:cNvPr>
          <p:cNvGraphicFramePr/>
          <p:nvPr>
            <p:extLst>
              <p:ext uri="{D42A27DB-BD31-4B8C-83A1-F6EECF244321}">
                <p14:modId xmlns:p14="http://schemas.microsoft.com/office/powerpoint/2010/main" val="3297614705"/>
              </p:ext>
            </p:extLst>
          </p:nvPr>
        </p:nvGraphicFramePr>
        <p:xfrm>
          <a:off x="58994" y="1603994"/>
          <a:ext cx="6839681" cy="34469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a:extLst>
              <a:ext uri="{FF2B5EF4-FFF2-40B4-BE49-F238E27FC236}">
                <a16:creationId xmlns:a16="http://schemas.microsoft.com/office/drawing/2014/main" id="{CA40D45B-4F6B-E14C-A98C-09FA483BFCF1}"/>
              </a:ext>
            </a:extLst>
          </p:cNvPr>
          <p:cNvGraphicFramePr/>
          <p:nvPr>
            <p:extLst>
              <p:ext uri="{D42A27DB-BD31-4B8C-83A1-F6EECF244321}">
                <p14:modId xmlns:p14="http://schemas.microsoft.com/office/powerpoint/2010/main" val="3582165747"/>
              </p:ext>
            </p:extLst>
          </p:nvPr>
        </p:nvGraphicFramePr>
        <p:xfrm>
          <a:off x="791148" y="1284727"/>
          <a:ext cx="4714917" cy="3527347"/>
        </p:xfrm>
        <a:graphic>
          <a:graphicData uri="http://schemas.openxmlformats.org/drawingml/2006/chart">
            <c:chart xmlns:c="http://schemas.openxmlformats.org/drawingml/2006/chart" xmlns:r="http://schemas.openxmlformats.org/officeDocument/2006/relationships" r:id="rId5"/>
          </a:graphicData>
        </a:graphic>
      </p:graphicFrame>
      <p:sp>
        <p:nvSpPr>
          <p:cNvPr id="3" name="Tekstfelt 2">
            <a:extLst>
              <a:ext uri="{FF2B5EF4-FFF2-40B4-BE49-F238E27FC236}">
                <a16:creationId xmlns:a16="http://schemas.microsoft.com/office/drawing/2014/main" id="{58441A3D-7991-42A5-4711-2A0D43DB4A9D}"/>
              </a:ext>
            </a:extLst>
          </p:cNvPr>
          <p:cNvSpPr txBox="1"/>
          <p:nvPr/>
        </p:nvSpPr>
        <p:spPr>
          <a:xfrm>
            <a:off x="982372" y="4582741"/>
            <a:ext cx="4780186" cy="1299587"/>
          </a:xfrm>
          <a:prstGeom prst="rect">
            <a:avLst/>
          </a:prstGeom>
          <a:noFill/>
        </p:spPr>
        <p:txBody>
          <a:bodyPr wrap="square" rtlCol="0">
            <a:spAutoFit/>
          </a:bodyPr>
          <a:lstStyle/>
          <a:p>
            <a:pPr>
              <a:lnSpc>
                <a:spcPct val="107000"/>
              </a:lnSpc>
              <a:spcAft>
                <a:spcPts val="800"/>
              </a:spcAft>
              <a:buNone/>
            </a:pPr>
            <a:r>
              <a:rPr lang="da-DK" sz="1100" kern="100" dirty="0">
                <a:latin typeface="Aptos" panose="020B0004020202020204" pitchFamily="34" charset="0"/>
                <a:ea typeface="Aptos" panose="020B0004020202020204" pitchFamily="34" charset="0"/>
                <a:cs typeface="Times New Roman" panose="02020603050405020304" pitchFamily="18" charset="0"/>
              </a:rPr>
              <a:t>Vores totale udledning i </a:t>
            </a:r>
            <a:r>
              <a:rPr lang="da-DK" sz="1100" kern="100" dirty="0" err="1">
                <a:latin typeface="Aptos" panose="020B0004020202020204" pitchFamily="34" charset="0"/>
                <a:ea typeface="Aptos" panose="020B0004020202020204" pitchFamily="34" charset="0"/>
                <a:cs typeface="Times New Roman" panose="02020603050405020304" pitchFamily="18" charset="0"/>
              </a:rPr>
              <a:t>scope</a:t>
            </a:r>
            <a:r>
              <a:rPr lang="da-DK" sz="1100" kern="100" dirty="0">
                <a:latin typeface="Aptos" panose="020B0004020202020204" pitchFamily="34" charset="0"/>
                <a:ea typeface="Aptos" panose="020B0004020202020204" pitchFamily="34" charset="0"/>
                <a:cs typeface="Times New Roman" panose="02020603050405020304" pitchFamily="18" charset="0"/>
              </a:rPr>
              <a:t> 1 og 2 ligger på 189 ton CO</a:t>
            </a:r>
            <a:r>
              <a:rPr lang="da-DK" sz="1100" kern="100" baseline="-25000" dirty="0">
                <a:latin typeface="Aptos" panose="020B0004020202020204" pitchFamily="34" charset="0"/>
                <a:ea typeface="Aptos" panose="020B0004020202020204" pitchFamily="34" charset="0"/>
                <a:cs typeface="Times New Roman" panose="02020603050405020304" pitchFamily="18" charset="0"/>
              </a:rPr>
              <a:t>2</a:t>
            </a:r>
            <a:r>
              <a:rPr lang="da-DK" sz="1100" kern="100" dirty="0">
                <a:latin typeface="Aptos" panose="020B0004020202020204" pitchFamily="34" charset="0"/>
                <a:ea typeface="Aptos" panose="020B0004020202020204" pitchFamily="34" charset="0"/>
                <a:cs typeface="Times New Roman" panose="02020603050405020304" pitchFamily="18" charset="0"/>
              </a:rPr>
              <a:t>e. </a:t>
            </a: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da-DK" sz="1100" kern="100" dirty="0">
                <a:latin typeface="Aptos" panose="020B0004020202020204" pitchFamily="34" charset="0"/>
                <a:ea typeface="Aptos" panose="020B0004020202020204" pitchFamily="34" charset="0"/>
                <a:cs typeface="Times New Roman" panose="02020603050405020304" pitchFamily="18" charset="0"/>
              </a:rPr>
              <a:t>U</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nder </a:t>
            </a:r>
            <a:r>
              <a:rPr lang="da-DK" sz="1100" kern="100" dirty="0" err="1">
                <a:effectLst/>
                <a:latin typeface="Aptos" panose="020B0004020202020204" pitchFamily="34" charset="0"/>
                <a:ea typeface="Aptos" panose="020B0004020202020204" pitchFamily="34" charset="0"/>
                <a:cs typeface="Times New Roman" panose="02020603050405020304" pitchFamily="18" charset="0"/>
              </a:rPr>
              <a:t>scope</a:t>
            </a:r>
            <a:r>
              <a:rPr lang="da-DK" sz="1100" kern="100" dirty="0">
                <a:effectLst/>
                <a:latin typeface="Aptos" panose="020B0004020202020204" pitchFamily="34" charset="0"/>
                <a:ea typeface="Aptos" panose="020B0004020202020204" pitchFamily="34" charset="0"/>
                <a:cs typeface="Times New Roman" panose="02020603050405020304" pitchFamily="18" charset="0"/>
              </a:rPr>
              <a:t> 1 ligger primært vores forbrug af fyringsolie til vores ejendom, samt brændstof til vores egne biler og maskiner. </a:t>
            </a:r>
          </a:p>
          <a:p>
            <a:pPr>
              <a:lnSpc>
                <a:spcPct val="107000"/>
              </a:lnSpc>
              <a:spcAft>
                <a:spcPts val="800"/>
              </a:spcAft>
              <a:buNone/>
            </a:pPr>
            <a:r>
              <a:rPr lang="da-DK" sz="1100" kern="100" dirty="0">
                <a:latin typeface="Aptos" panose="020B0004020202020204" pitchFamily="34" charset="0"/>
                <a:ea typeface="Aptos" panose="020B0004020202020204" pitchFamily="34" charset="0"/>
                <a:cs typeface="Times New Roman" panose="02020603050405020304" pitchFamily="18" charset="0"/>
              </a:rPr>
              <a:t>Under </a:t>
            </a:r>
            <a:r>
              <a:rPr lang="da-DK" sz="1100" kern="100" dirty="0" err="1">
                <a:latin typeface="Aptos" panose="020B0004020202020204" pitchFamily="34" charset="0"/>
                <a:ea typeface="Aptos" panose="020B0004020202020204" pitchFamily="34" charset="0"/>
                <a:cs typeface="Times New Roman" panose="02020603050405020304" pitchFamily="18" charset="0"/>
              </a:rPr>
              <a:t>scope</a:t>
            </a:r>
            <a:r>
              <a:rPr lang="da-DK" sz="1100" kern="100" dirty="0">
                <a:latin typeface="Aptos" panose="020B0004020202020204" pitchFamily="34" charset="0"/>
                <a:ea typeface="Aptos" panose="020B0004020202020204" pitchFamily="34" charset="0"/>
                <a:cs typeface="Times New Roman" panose="02020603050405020304" pitchFamily="18" charset="0"/>
              </a:rPr>
              <a:t> 2 ligger vores forbrug af el og fjernvarme. </a:t>
            </a:r>
          </a:p>
          <a:p>
            <a:pPr>
              <a:lnSpc>
                <a:spcPct val="107000"/>
              </a:lnSpc>
              <a:spcAft>
                <a:spcPts val="800"/>
              </a:spcAft>
              <a:buNone/>
            </a:pPr>
            <a:endParaRPr lang="da-DK" sz="11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703BF582-4573-F3B9-19D6-56B64FB8EBE6}"/>
              </a:ext>
            </a:extLst>
          </p:cNvPr>
          <p:cNvGraphicFramePr>
            <a:graphicFrameLocks/>
          </p:cNvGraphicFramePr>
          <p:nvPr>
            <p:extLst>
              <p:ext uri="{D42A27DB-BD31-4B8C-83A1-F6EECF244321}">
                <p14:modId xmlns:p14="http://schemas.microsoft.com/office/powerpoint/2010/main" val="2995070604"/>
              </p:ext>
            </p:extLst>
          </p:nvPr>
        </p:nvGraphicFramePr>
        <p:xfrm>
          <a:off x="630611" y="1841501"/>
          <a:ext cx="4284289" cy="23685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502101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E7E686A2-C247-CFFF-E6B5-CC36F47DD8AD}"/>
              </a:ext>
            </a:extLst>
          </p:cNvPr>
          <p:cNvSpPr>
            <a:spLocks noChangeAspect="1"/>
          </p:cNvSpPr>
          <p:nvPr/>
        </p:nvSpPr>
        <p:spPr>
          <a:xfrm>
            <a:off x="4866754" y="2507224"/>
            <a:ext cx="2736730" cy="2736000"/>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5" name="Gruppe 4">
            <a:extLst>
              <a:ext uri="{FF2B5EF4-FFF2-40B4-BE49-F238E27FC236}">
                <a16:creationId xmlns:a16="http://schemas.microsoft.com/office/drawing/2014/main" id="{A20FAF11-CE75-C6B7-7E7D-22F34E6B446E}"/>
              </a:ext>
            </a:extLst>
          </p:cNvPr>
          <p:cNvGrpSpPr>
            <a:grpSpLocks noChangeAspect="1"/>
          </p:cNvGrpSpPr>
          <p:nvPr/>
        </p:nvGrpSpPr>
        <p:grpSpPr>
          <a:xfrm>
            <a:off x="5116993" y="2546554"/>
            <a:ext cx="2174322" cy="2674088"/>
            <a:chOff x="7936381" y="2141448"/>
            <a:chExt cx="3693422" cy="4542351"/>
          </a:xfrm>
        </p:grpSpPr>
        <p:pic>
          <p:nvPicPr>
            <p:cNvPr id="6" name="Billede 5">
              <a:extLst>
                <a:ext uri="{FF2B5EF4-FFF2-40B4-BE49-F238E27FC236}">
                  <a16:creationId xmlns:a16="http://schemas.microsoft.com/office/drawing/2014/main" id="{B48C6D3B-8131-7114-4EEE-9CD18B799FB4}"/>
                </a:ext>
              </a:extLst>
            </p:cNvPr>
            <p:cNvPicPr>
              <a:picLocks noChangeAspect="1"/>
            </p:cNvPicPr>
            <p:nvPr/>
          </p:nvPicPr>
          <p:blipFill>
            <a:blip r:embed="rId2"/>
            <a:srcRect l="33690" t="22511" r="36017" b="11255"/>
            <a:stretch>
              <a:fillRect/>
            </a:stretch>
          </p:blipFill>
          <p:spPr>
            <a:xfrm>
              <a:off x="7936381" y="2141448"/>
              <a:ext cx="3693422" cy="4542351"/>
            </a:xfrm>
            <a:prstGeom prst="rect">
              <a:avLst/>
            </a:prstGeom>
          </p:spPr>
        </p:pic>
        <p:pic>
          <p:nvPicPr>
            <p:cNvPr id="7" name="Grafik 6" descr="Hjerte med massiv udfyldning">
              <a:extLst>
                <a:ext uri="{FF2B5EF4-FFF2-40B4-BE49-F238E27FC236}">
                  <a16:creationId xmlns:a16="http://schemas.microsoft.com/office/drawing/2014/main" id="{2CC54F6C-1BA3-75BD-CC78-510392817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6301" y="5005633"/>
              <a:ext cx="316933" cy="316933"/>
            </a:xfrm>
            <a:prstGeom prst="rect">
              <a:avLst/>
            </a:prstGeom>
          </p:spPr>
        </p:pic>
      </p:grpSp>
      <p:sp>
        <p:nvSpPr>
          <p:cNvPr id="8" name="Rektangel 7">
            <a:extLst>
              <a:ext uri="{FF2B5EF4-FFF2-40B4-BE49-F238E27FC236}">
                <a16:creationId xmlns:a16="http://schemas.microsoft.com/office/drawing/2014/main" id="{2C365249-48E9-AFAE-3EDC-61A999732982}"/>
              </a:ext>
            </a:extLst>
          </p:cNvPr>
          <p:cNvSpPr>
            <a:spLocks noChangeAspect="1"/>
          </p:cNvSpPr>
          <p:nvPr/>
        </p:nvSpPr>
        <p:spPr>
          <a:xfrm>
            <a:off x="7603485" y="2508942"/>
            <a:ext cx="1686581" cy="1686131"/>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a:extLst>
              <a:ext uri="{FF2B5EF4-FFF2-40B4-BE49-F238E27FC236}">
                <a16:creationId xmlns:a16="http://schemas.microsoft.com/office/drawing/2014/main" id="{1E655989-B46A-0224-B32C-EDB6DF5CEB9A}"/>
              </a:ext>
            </a:extLst>
          </p:cNvPr>
          <p:cNvSpPr>
            <a:spLocks noChangeAspect="1"/>
          </p:cNvSpPr>
          <p:nvPr/>
        </p:nvSpPr>
        <p:spPr>
          <a:xfrm>
            <a:off x="6251104" y="1127665"/>
            <a:ext cx="1686581" cy="1379952"/>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ktangel 9">
            <a:extLst>
              <a:ext uri="{FF2B5EF4-FFF2-40B4-BE49-F238E27FC236}">
                <a16:creationId xmlns:a16="http://schemas.microsoft.com/office/drawing/2014/main" id="{53D8731C-0170-5859-E5C0-1558E5416B26}"/>
              </a:ext>
            </a:extLst>
          </p:cNvPr>
          <p:cNvSpPr>
            <a:spLocks noChangeAspect="1"/>
          </p:cNvSpPr>
          <p:nvPr/>
        </p:nvSpPr>
        <p:spPr>
          <a:xfrm>
            <a:off x="3180172" y="4188342"/>
            <a:ext cx="1686581" cy="1686131"/>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Rektangel 11">
            <a:extLst>
              <a:ext uri="{FF2B5EF4-FFF2-40B4-BE49-F238E27FC236}">
                <a16:creationId xmlns:a16="http://schemas.microsoft.com/office/drawing/2014/main" id="{904C24B2-1B04-C90A-AB04-D5C1B92E38EA}"/>
              </a:ext>
            </a:extLst>
          </p:cNvPr>
          <p:cNvSpPr>
            <a:spLocks noChangeAspect="1"/>
          </p:cNvSpPr>
          <p:nvPr/>
        </p:nvSpPr>
        <p:spPr>
          <a:xfrm>
            <a:off x="7609267" y="4176851"/>
            <a:ext cx="2616281" cy="1368542"/>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a:extLst>
              <a:ext uri="{FF2B5EF4-FFF2-40B4-BE49-F238E27FC236}">
                <a16:creationId xmlns:a16="http://schemas.microsoft.com/office/drawing/2014/main" id="{C473ABE6-AB2C-067D-AC06-A271BFF04AB2}"/>
              </a:ext>
            </a:extLst>
          </p:cNvPr>
          <p:cNvSpPr>
            <a:spLocks noChangeAspect="1"/>
          </p:cNvSpPr>
          <p:nvPr/>
        </p:nvSpPr>
        <p:spPr>
          <a:xfrm>
            <a:off x="2514600" y="2508746"/>
            <a:ext cx="2349216" cy="1686131"/>
          </a:xfrm>
          <a:prstGeom prst="rect">
            <a:avLst/>
          </a:prstGeom>
          <a:solidFill>
            <a:srgbClr val="FFFFFF"/>
          </a:solidFill>
          <a:ln w="44450">
            <a:solidFill>
              <a:srgbClr val="001D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Tekstfelt 10">
            <a:extLst>
              <a:ext uri="{FF2B5EF4-FFF2-40B4-BE49-F238E27FC236}">
                <a16:creationId xmlns:a16="http://schemas.microsoft.com/office/drawing/2014/main" id="{85760CD0-F656-FE04-B964-07ACF97B9414}"/>
              </a:ext>
            </a:extLst>
          </p:cNvPr>
          <p:cNvSpPr txBox="1"/>
          <p:nvPr/>
        </p:nvSpPr>
        <p:spPr>
          <a:xfrm>
            <a:off x="8121231" y="4667450"/>
            <a:ext cx="1585690" cy="323165"/>
          </a:xfrm>
          <a:prstGeom prst="rect">
            <a:avLst/>
          </a:prstGeom>
          <a:noFill/>
        </p:spPr>
        <p:txBody>
          <a:bodyPr wrap="none" rtlCol="0">
            <a:spAutoFit/>
          </a:bodyPr>
          <a:lstStyle/>
          <a:p>
            <a:r>
              <a:rPr lang="da-DK" sz="1500" dirty="0"/>
              <a:t>Grundlagt i 1980</a:t>
            </a:r>
            <a:r>
              <a:rPr lang="da-DK" sz="1500" dirty="0">
                <a:highlight>
                  <a:srgbClr val="FFFF00"/>
                </a:highlight>
              </a:rPr>
              <a:t> </a:t>
            </a:r>
          </a:p>
        </p:txBody>
      </p:sp>
      <p:sp>
        <p:nvSpPr>
          <p:cNvPr id="14" name="Tekstfelt 13">
            <a:extLst>
              <a:ext uri="{FF2B5EF4-FFF2-40B4-BE49-F238E27FC236}">
                <a16:creationId xmlns:a16="http://schemas.microsoft.com/office/drawing/2014/main" id="{33AB8DAA-11E6-EC06-8E73-2454F07E0521}"/>
              </a:ext>
            </a:extLst>
          </p:cNvPr>
          <p:cNvSpPr txBox="1"/>
          <p:nvPr/>
        </p:nvSpPr>
        <p:spPr>
          <a:xfrm>
            <a:off x="2653411" y="3205862"/>
            <a:ext cx="2071593" cy="446276"/>
          </a:xfrm>
          <a:prstGeom prst="rect">
            <a:avLst/>
          </a:prstGeom>
          <a:noFill/>
        </p:spPr>
        <p:txBody>
          <a:bodyPr wrap="none" rtlCol="0">
            <a:spAutoFit/>
          </a:bodyPr>
          <a:lstStyle/>
          <a:p>
            <a:r>
              <a:rPr lang="da-DK" sz="1500" dirty="0"/>
              <a:t>3 arbejdsulykker i 2024</a:t>
            </a:r>
            <a:br>
              <a:rPr lang="da-DK" sz="1500" dirty="0"/>
            </a:br>
            <a:r>
              <a:rPr lang="da-DK" sz="800" dirty="0"/>
              <a:t>(forstuvninger og overfladiske skrammer)</a:t>
            </a:r>
          </a:p>
        </p:txBody>
      </p:sp>
      <p:sp>
        <p:nvSpPr>
          <p:cNvPr id="15" name="Tekstfelt 14">
            <a:extLst>
              <a:ext uri="{FF2B5EF4-FFF2-40B4-BE49-F238E27FC236}">
                <a16:creationId xmlns:a16="http://schemas.microsoft.com/office/drawing/2014/main" id="{5C82D2DF-73C6-80AC-BBE8-8FFC26B681C0}"/>
              </a:ext>
            </a:extLst>
          </p:cNvPr>
          <p:cNvSpPr txBox="1"/>
          <p:nvPr/>
        </p:nvSpPr>
        <p:spPr>
          <a:xfrm>
            <a:off x="3174389" y="4693728"/>
            <a:ext cx="1686582" cy="553998"/>
          </a:xfrm>
          <a:prstGeom prst="rect">
            <a:avLst/>
          </a:prstGeom>
          <a:noFill/>
        </p:spPr>
        <p:txBody>
          <a:bodyPr wrap="square" rtlCol="0">
            <a:spAutoFit/>
          </a:bodyPr>
          <a:lstStyle/>
          <a:p>
            <a:pPr algn="ctr"/>
            <a:r>
              <a:rPr lang="da-DK" sz="1500" dirty="0"/>
              <a:t>100 %</a:t>
            </a:r>
          </a:p>
          <a:p>
            <a:pPr algn="ctr"/>
            <a:r>
              <a:rPr lang="da-DK" sz="1500" dirty="0"/>
              <a:t>Gode kolleger</a:t>
            </a:r>
          </a:p>
        </p:txBody>
      </p:sp>
      <p:sp>
        <p:nvSpPr>
          <p:cNvPr id="16" name="Tekstfelt 15">
            <a:extLst>
              <a:ext uri="{FF2B5EF4-FFF2-40B4-BE49-F238E27FC236}">
                <a16:creationId xmlns:a16="http://schemas.microsoft.com/office/drawing/2014/main" id="{1869F277-DE77-5C69-68CC-D84F246E42B3}"/>
              </a:ext>
            </a:extLst>
          </p:cNvPr>
          <p:cNvSpPr txBox="1"/>
          <p:nvPr/>
        </p:nvSpPr>
        <p:spPr>
          <a:xfrm>
            <a:off x="6317507" y="1626348"/>
            <a:ext cx="1686582" cy="553998"/>
          </a:xfrm>
          <a:prstGeom prst="rect">
            <a:avLst/>
          </a:prstGeom>
          <a:noFill/>
        </p:spPr>
        <p:txBody>
          <a:bodyPr wrap="square" rtlCol="0">
            <a:spAutoFit/>
          </a:bodyPr>
          <a:lstStyle/>
          <a:p>
            <a:pPr algn="ctr"/>
            <a:r>
              <a:rPr lang="da-DK" sz="1500" dirty="0"/>
              <a:t>5 lærlinge</a:t>
            </a:r>
          </a:p>
          <a:p>
            <a:pPr algn="ctr"/>
            <a:endParaRPr lang="da-DK" sz="1500" dirty="0"/>
          </a:p>
        </p:txBody>
      </p:sp>
      <p:pic>
        <p:nvPicPr>
          <p:cNvPr id="18" name="Picture 2" descr="Mørk &amp; Skov">
            <a:extLst>
              <a:ext uri="{FF2B5EF4-FFF2-40B4-BE49-F238E27FC236}">
                <a16:creationId xmlns:a16="http://schemas.microsoft.com/office/drawing/2014/main" id="{4D45BCB0-3414-1602-89C4-D802D26A81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1788" y="5444670"/>
            <a:ext cx="2397347" cy="285665"/>
          </a:xfrm>
          <a:prstGeom prst="rect">
            <a:avLst/>
          </a:prstGeom>
          <a:noFill/>
          <a:extLst>
            <a:ext uri="{909E8E84-426E-40DD-AFC4-6F175D3DCCD1}">
              <a14:hiddenFill xmlns:a14="http://schemas.microsoft.com/office/drawing/2010/main">
                <a:solidFill>
                  <a:srgbClr val="FFFFFF"/>
                </a:solidFill>
              </a14:hiddenFill>
            </a:ext>
          </a:extLst>
        </p:spPr>
      </p:pic>
      <p:sp>
        <p:nvSpPr>
          <p:cNvPr id="19" name="Tekstfelt 18">
            <a:extLst>
              <a:ext uri="{FF2B5EF4-FFF2-40B4-BE49-F238E27FC236}">
                <a16:creationId xmlns:a16="http://schemas.microsoft.com/office/drawing/2014/main" id="{712CEC59-31D1-8F7C-4146-D631504FE324}"/>
              </a:ext>
            </a:extLst>
          </p:cNvPr>
          <p:cNvSpPr txBox="1"/>
          <p:nvPr/>
        </p:nvSpPr>
        <p:spPr>
          <a:xfrm>
            <a:off x="2700390" y="2020389"/>
            <a:ext cx="3445880" cy="369332"/>
          </a:xfrm>
          <a:prstGeom prst="rect">
            <a:avLst/>
          </a:prstGeom>
          <a:noFill/>
        </p:spPr>
        <p:txBody>
          <a:bodyPr wrap="none" rtlCol="0">
            <a:spAutoFit/>
          </a:bodyPr>
          <a:lstStyle/>
          <a:p>
            <a:r>
              <a:rPr lang="da-DK" dirty="0"/>
              <a:t>Nøgletal for 2024 i MØRK &amp; SKOV</a:t>
            </a:r>
          </a:p>
        </p:txBody>
      </p:sp>
      <p:sp>
        <p:nvSpPr>
          <p:cNvPr id="17" name="Tekstfelt 16">
            <a:extLst>
              <a:ext uri="{FF2B5EF4-FFF2-40B4-BE49-F238E27FC236}">
                <a16:creationId xmlns:a16="http://schemas.microsoft.com/office/drawing/2014/main" id="{A1633F6E-9BD5-9F0A-9101-33789574776E}"/>
              </a:ext>
            </a:extLst>
          </p:cNvPr>
          <p:cNvSpPr txBox="1"/>
          <p:nvPr/>
        </p:nvSpPr>
        <p:spPr>
          <a:xfrm>
            <a:off x="7603484" y="3205862"/>
            <a:ext cx="1686582" cy="446276"/>
          </a:xfrm>
          <a:prstGeom prst="rect">
            <a:avLst/>
          </a:prstGeom>
          <a:noFill/>
        </p:spPr>
        <p:txBody>
          <a:bodyPr wrap="square" rtlCol="0">
            <a:spAutoFit/>
          </a:bodyPr>
          <a:lstStyle/>
          <a:p>
            <a:pPr algn="ctr"/>
            <a:r>
              <a:rPr lang="da-DK" sz="1500" dirty="0"/>
              <a:t>56 fastansatte</a:t>
            </a:r>
          </a:p>
          <a:p>
            <a:pPr algn="ctr"/>
            <a:r>
              <a:rPr lang="da-DK" sz="800" dirty="0"/>
              <a:t>Heraf 85 % overenskomstansatte</a:t>
            </a:r>
          </a:p>
        </p:txBody>
      </p:sp>
    </p:spTree>
    <p:extLst>
      <p:ext uri="{BB962C8B-B14F-4D97-AF65-F5344CB8AC3E}">
        <p14:creationId xmlns:p14="http://schemas.microsoft.com/office/powerpoint/2010/main" val="224057048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5304dcb-a708-440d-bca6-f99c8afcc438" xsi:nil="true"/>
    <lcf76f155ced4ddcb4097134ff3c332f xmlns="b7856cf8-67f1-4456-a845-18b8b9978ef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0AC2974F9030946BE4DE5CCD76CEB65" ma:contentTypeVersion="15" ma:contentTypeDescription="Opret et nyt dokument." ma:contentTypeScope="" ma:versionID="88470712d9dc054e454a18a4784caa66">
  <xsd:schema xmlns:xsd="http://www.w3.org/2001/XMLSchema" xmlns:xs="http://www.w3.org/2001/XMLSchema" xmlns:p="http://schemas.microsoft.com/office/2006/metadata/properties" xmlns:ns2="b7856cf8-67f1-4456-a845-18b8b9978efd" xmlns:ns3="05304dcb-a708-440d-bca6-f99c8afcc438" targetNamespace="http://schemas.microsoft.com/office/2006/metadata/properties" ma:root="true" ma:fieldsID="fc49b04c262773cd28d55e684645d3cf" ns2:_="" ns3:_="">
    <xsd:import namespace="b7856cf8-67f1-4456-a845-18b8b9978efd"/>
    <xsd:import namespace="05304dcb-a708-440d-bca6-f99c8afcc43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856cf8-67f1-4456-a845-18b8b9978efd"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ledmærker" ma:readOnly="false" ma:fieldId="{5cf76f15-5ced-4ddc-b409-7134ff3c332f}" ma:taxonomyMulti="true" ma:sspId="b6107b1d-ef7e-4460-a899-d3df5b8140d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5304dcb-a708-440d-bca6-f99c8afcc43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b1e6f892-cd6f-4785-a8c7-f965000973bc}" ma:internalName="TaxCatchAll" ma:showField="CatchAllData" ma:web="05304dcb-a708-440d-bca6-f99c8afcc43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84C264-77D3-48E1-A92E-43AE8C186DE4}">
  <ds:schemaRefs>
    <ds:schemaRef ds:uri="http://schemas.microsoft.com/sharepoint/v3/contenttype/forms"/>
  </ds:schemaRefs>
</ds:datastoreItem>
</file>

<file path=customXml/itemProps2.xml><?xml version="1.0" encoding="utf-8"?>
<ds:datastoreItem xmlns:ds="http://schemas.openxmlformats.org/officeDocument/2006/customXml" ds:itemID="{8F2CAA9D-8681-413E-8675-A9939D4A48AB}">
  <ds:schemaRefs>
    <ds:schemaRef ds:uri="http://purl.org/dc/dcmitype/"/>
    <ds:schemaRef ds:uri="b7856cf8-67f1-4456-a845-18b8b9978efd"/>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infopath/2007/PartnerControls"/>
    <ds:schemaRef ds:uri="05304dcb-a708-440d-bca6-f99c8afcc438"/>
    <ds:schemaRef ds:uri="http://schemas.microsoft.com/office/2006/metadata/properties"/>
  </ds:schemaRefs>
</ds:datastoreItem>
</file>

<file path=customXml/itemProps3.xml><?xml version="1.0" encoding="utf-8"?>
<ds:datastoreItem xmlns:ds="http://schemas.openxmlformats.org/officeDocument/2006/customXml" ds:itemID="{C292BD60-6057-47CE-B484-0FADE1EFABFC}">
  <ds:schemaRefs>
    <ds:schemaRef ds:uri="05304dcb-a708-440d-bca6-f99c8afcc438"/>
    <ds:schemaRef ds:uri="b7856cf8-67f1-4456-a845-18b8b9978e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249</TotalTime>
  <Words>1125</Words>
  <Application>Microsoft Office PowerPoint</Application>
  <PresentationFormat>Widescreen</PresentationFormat>
  <Paragraphs>52</Paragraphs>
  <Slides>6</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Aptos</vt:lpstr>
      <vt:lpstr>Aptos Display</vt:lpstr>
      <vt:lpstr>Arial</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Østergaard</dc:creator>
  <cp:lastModifiedBy>Grethe Pihl Jensen</cp:lastModifiedBy>
  <cp:revision>2</cp:revision>
  <dcterms:created xsi:type="dcterms:W3CDTF">2025-06-26T05:02:17Z</dcterms:created>
  <dcterms:modified xsi:type="dcterms:W3CDTF">2025-10-08T08:34:40Z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0x010100F0AC2974F9030946BE4DE5CCD76CEB65</vt:lpwstr>
  </property>
  <property fmtid="{D5CDD505-2E9C-101B-9397-08002B2CF9AE}" pid="3" name="MediaServiceImageTags">
    <vt:lpwstr/>
  </property>
</Properties>
</file>